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82" r:id="rId11"/>
    <p:sldId id="283" r:id="rId12"/>
    <p:sldId id="284" r:id="rId13"/>
    <p:sldId id="291" r:id="rId14"/>
    <p:sldId id="285" r:id="rId15"/>
    <p:sldId id="264" r:id="rId16"/>
    <p:sldId id="287" r:id="rId17"/>
    <p:sldId id="288" r:id="rId18"/>
    <p:sldId id="289" r:id="rId19"/>
    <p:sldId id="290" r:id="rId20"/>
    <p:sldId id="262" r:id="rId21"/>
    <p:sldId id="277" r:id="rId22"/>
    <p:sldId id="278" r:id="rId23"/>
    <p:sldId id="265" r:id="rId24"/>
    <p:sldId id="286" r:id="rId25"/>
    <p:sldId id="263" r:id="rId26"/>
    <p:sldId id="266" r:id="rId27"/>
    <p:sldId id="271" r:id="rId28"/>
    <p:sldId id="272" r:id="rId29"/>
    <p:sldId id="268" r:id="rId30"/>
    <p:sldId id="292" r:id="rId31"/>
    <p:sldId id="293" r:id="rId32"/>
    <p:sldId id="294" r:id="rId33"/>
    <p:sldId id="267" r:id="rId34"/>
    <p:sldId id="273" r:id="rId35"/>
    <p:sldId id="269" r:id="rId36"/>
    <p:sldId id="274" r:id="rId37"/>
    <p:sldId id="295" r:id="rId38"/>
    <p:sldId id="276" r:id="rId39"/>
    <p:sldId id="270" r:id="rId4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50\Server\Documents\N&#214;TV\N&#214;TV%20GV\N&#214;TVGV15StP&#246;lten_21_03_2015\GV_2014_kassenberich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50\Server\Documents\N&#214;TV\N&#214;TV%20GV\N&#214;TVGV15StP&#246;lten_21_03_2015\GV_2014_kassenberic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35163151698337969"/>
                  <c:y val="-0.21912548437379017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err="1">
                        <a:solidFill>
                          <a:schemeClr val="bg1"/>
                        </a:solidFill>
                      </a:rPr>
                      <a:t>Verwaltung</a:t>
                    </a:r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
73%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952959451497135"/>
                  <c:y val="3.03750866554160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solidFill>
                          <a:schemeClr val="bg1"/>
                        </a:solidFill>
                      </a:rPr>
                      <a:t>Jugend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Schiedsrichter
2%</a:t>
                    </a:r>
                    <a:endParaRPr lang="en-US"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pPr algn="ctr" rtl="0">
                      <a:defRPr lang="de-AT"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Marketing
6%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pPr algn="ctr" rtl="0">
                      <a:defRPr lang="de-AT"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Breitensport
2,5%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pPr algn="ctr" rtl="0">
                      <a:defRPr lang="de-AT"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Diverse Referate
5%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[GV_2014_kassenbericht.xlsx]Tabelle1!$K$34:$K$39</c:f>
              <c:numCache>
                <c:formatCode>#,##0.00</c:formatCode>
                <c:ptCount val="6"/>
                <c:pt idx="0">
                  <c:v>458750.87</c:v>
                </c:pt>
                <c:pt idx="1">
                  <c:v>76799</c:v>
                </c:pt>
                <c:pt idx="2">
                  <c:v>14280</c:v>
                </c:pt>
                <c:pt idx="3">
                  <c:v>35471.35</c:v>
                </c:pt>
                <c:pt idx="4">
                  <c:v>15080</c:v>
                </c:pt>
                <c:pt idx="5">
                  <c:v>29503.14</c:v>
                </c:pt>
              </c:numCache>
            </c:numRef>
          </c:val>
        </c:ser>
        <c:ser>
          <c:idx val="1"/>
          <c:order val="1"/>
          <c:val>
            <c:numRef>
              <c:f>[GV_2014_kassenbericht.xlsx]Tabelle1!$L$34:$L$39</c:f>
              <c:numCache>
                <c:formatCode>0.00%</c:formatCode>
                <c:ptCount val="6"/>
                <c:pt idx="0">
                  <c:v>0.72830966941296971</c:v>
                </c:pt>
                <c:pt idx="1">
                  <c:v>0.12192555471610694</c:v>
                </c:pt>
                <c:pt idx="2">
                  <c:v>2.2670828023099353E-2</c:v>
                </c:pt>
                <c:pt idx="3">
                  <c:v>5.6314066918568988E-2</c:v>
                </c:pt>
                <c:pt idx="4">
                  <c:v>2.3940902422152535E-2</c:v>
                </c:pt>
                <c:pt idx="5">
                  <c:v>4.6838978507102481E-2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687461183957422E-2"/>
          <c:y val="9.3147834458406659E-2"/>
          <c:w val="0.83662507763208505"/>
          <c:h val="0.8218771271592149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Verwaltung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Jugend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133632944170188"/>
                  <c:y val="-0.1425844022186889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ÖTV Abgabe</a:t>
                    </a:r>
                  </a:p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23 %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Breitensport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Schiedsrichter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EDV
3,5%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7341934515826559E-2"/>
                  <c:y val="3.10777190128835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Marketing
1,5%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Diverse Referate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[GV_2014_kassenbericht.xlsx]Tabelle1!$M$34:$M$41</c:f>
              <c:numCache>
                <c:formatCode>#,##0.00</c:formatCode>
                <c:ptCount val="8"/>
                <c:pt idx="0">
                  <c:v>187482.63999999998</c:v>
                </c:pt>
                <c:pt idx="1">
                  <c:v>139905.42000000001</c:v>
                </c:pt>
                <c:pt idx="2">
                  <c:v>191108.2</c:v>
                </c:pt>
                <c:pt idx="3">
                  <c:v>16211.55</c:v>
                </c:pt>
                <c:pt idx="4">
                  <c:v>14923.35</c:v>
                </c:pt>
                <c:pt idx="5">
                  <c:v>21940</c:v>
                </c:pt>
                <c:pt idx="6">
                  <c:v>11124.29</c:v>
                </c:pt>
                <c:pt idx="7">
                  <c:v>32294.190000000002</c:v>
                </c:pt>
              </c:numCache>
            </c:numRef>
          </c:val>
        </c:ser>
        <c:ser>
          <c:idx val="1"/>
          <c:order val="1"/>
          <c:val>
            <c:numRef>
              <c:f>[GV_2014_kassenbericht.xlsx]Tabelle1!$N$34:$N$41</c:f>
              <c:numCache>
                <c:formatCode>0.00%</c:formatCode>
                <c:ptCount val="8"/>
                <c:pt idx="0">
                  <c:v>0.3048549565810571</c:v>
                </c:pt>
                <c:pt idx="1">
                  <c:v>0.2274923200332285</c:v>
                </c:pt>
                <c:pt idx="2">
                  <c:v>0.31075027540301325</c:v>
                </c:pt>
                <c:pt idx="3">
                  <c:v>2.4266018530003201E-2</c:v>
                </c:pt>
                <c:pt idx="4">
                  <c:v>2.4266018530003201E-2</c:v>
                </c:pt>
                <c:pt idx="5">
                  <c:v>3.56753977188949E-2</c:v>
                </c:pt>
                <c:pt idx="6">
                  <c:v>1.8088581134472443E-2</c:v>
                </c:pt>
                <c:pt idx="7">
                  <c:v>5.2511762637172221E-2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66E24-1643-4656-B1F1-D97C8A3801CC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D1A4-9368-42AC-BBEE-93D1644627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008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262A-E3FC-4C14-9CCD-DEEDC2B8094D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10E6-96C2-4018-AEC6-961A0E34390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141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D15339-9105-481D-A055-DCDCD2BF2756}" type="datetimeFigureOut">
              <a:rPr lang="de-AT" smtClean="0"/>
              <a:t>20.03.2015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8FAC72-116E-4F56-BCAE-8077563009AD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9.jp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jpeg"/><Relationship Id="rId7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AT" dirty="0" smtClean="0"/>
              <a:t>St. Pölten am 21.3.2015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175351" cy="2088232"/>
          </a:xfrm>
        </p:spPr>
        <p:txBody>
          <a:bodyPr/>
          <a:lstStyle/>
          <a:p>
            <a:pPr marL="182880" indent="0">
              <a:buNone/>
            </a:pPr>
            <a:r>
              <a:rPr lang="de-AT" sz="4800" dirty="0" smtClean="0"/>
              <a:t>Mitgliederversammlung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2015</a:t>
            </a:r>
            <a:br>
              <a:rPr lang="de-AT" dirty="0" smtClean="0"/>
            </a:b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496263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81737"/>
            <a:ext cx="1187189" cy="3451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48" y="1519238"/>
            <a:ext cx="4097582" cy="24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48" y="3462532"/>
            <a:ext cx="3483344" cy="26125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3608" y="1873181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Spring BOWL</a:t>
            </a:r>
          </a:p>
          <a:p>
            <a:pPr algn="ctr"/>
            <a:r>
              <a:rPr lang="de-AT" sz="1600" dirty="0" smtClean="0"/>
              <a:t>Int. ITF Jugendturnier</a:t>
            </a:r>
            <a:endParaRPr lang="de-AT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945782" y="450912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Schulaktion</a:t>
            </a:r>
          </a:p>
          <a:p>
            <a:pPr algn="ctr"/>
            <a:r>
              <a:rPr lang="de-AT" sz="1600" dirty="0" smtClean="0"/>
              <a:t> in über 100 Schulen NÖ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7184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16" y="1916832"/>
            <a:ext cx="35814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45782" y="1916832"/>
            <a:ext cx="35146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Lehrgänge</a:t>
            </a:r>
          </a:p>
          <a:p>
            <a:r>
              <a:rPr lang="de-AT" dirty="0" smtClean="0"/>
              <a:t>Turnierbetreuungen</a:t>
            </a:r>
          </a:p>
          <a:p>
            <a:r>
              <a:rPr lang="de-AT" dirty="0" smtClean="0"/>
              <a:t>(nat. und intern.)</a:t>
            </a:r>
          </a:p>
          <a:p>
            <a:r>
              <a:rPr lang="de-AT" dirty="0" smtClean="0"/>
              <a:t>3 Leistungszentren</a:t>
            </a:r>
          </a:p>
          <a:p>
            <a:endParaRPr lang="de-AT" dirty="0"/>
          </a:p>
          <a:p>
            <a:r>
              <a:rPr lang="de-AT" u="sng" dirty="0" smtClean="0"/>
              <a:t>Jugendreferent</a:t>
            </a:r>
          </a:p>
          <a:p>
            <a:r>
              <a:rPr lang="de-AT" dirty="0" smtClean="0"/>
              <a:t>Ramin </a:t>
            </a:r>
            <a:r>
              <a:rPr lang="de-AT" dirty="0" err="1" smtClean="0"/>
              <a:t>Madaini</a:t>
            </a:r>
            <a:endParaRPr lang="de-AT" dirty="0" smtClean="0"/>
          </a:p>
          <a:p>
            <a:endParaRPr lang="de-AT" dirty="0"/>
          </a:p>
          <a:p>
            <a:r>
              <a:rPr lang="de-AT" u="sng" dirty="0" smtClean="0"/>
              <a:t>Jugendkoordinatorin</a:t>
            </a:r>
          </a:p>
          <a:p>
            <a:r>
              <a:rPr lang="de-AT" dirty="0" smtClean="0"/>
              <a:t>Barbara Schwartz</a:t>
            </a:r>
          </a:p>
          <a:p>
            <a:endParaRPr lang="de-AT" dirty="0" smtClean="0"/>
          </a:p>
          <a:p>
            <a:r>
              <a:rPr lang="de-AT" u="sng" dirty="0" err="1" smtClean="0"/>
              <a:t>Kidsbereich</a:t>
            </a:r>
            <a:endParaRPr lang="de-AT" u="sng" dirty="0" smtClean="0"/>
          </a:p>
          <a:p>
            <a:r>
              <a:rPr lang="de-AT" dirty="0" smtClean="0"/>
              <a:t>Daniela </a:t>
            </a:r>
            <a:r>
              <a:rPr lang="de-AT" dirty="0" err="1" smtClean="0"/>
              <a:t>Gschaider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06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791954" cy="366367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28087" y="1556792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u="sng" dirty="0" smtClean="0"/>
              <a:t>Seniorenreferat neu besetzt!</a:t>
            </a:r>
          </a:p>
          <a:p>
            <a:endParaRPr lang="de-AT" sz="2800" u="sng" dirty="0"/>
          </a:p>
          <a:p>
            <a:r>
              <a:rPr lang="de-AT" sz="2800" dirty="0" smtClean="0"/>
              <a:t>Danke an </a:t>
            </a:r>
            <a:r>
              <a:rPr lang="de-AT" sz="2800" b="1" dirty="0" smtClean="0"/>
              <a:t>Michael Mautner </a:t>
            </a:r>
            <a:r>
              <a:rPr lang="de-AT" sz="2800" b="1" dirty="0" err="1" smtClean="0"/>
              <a:t>Markhof</a:t>
            </a:r>
            <a:endParaRPr lang="de-AT" sz="2800" b="1" dirty="0" smtClean="0"/>
          </a:p>
          <a:p>
            <a:r>
              <a:rPr lang="de-AT" sz="2800" dirty="0" smtClean="0"/>
              <a:t>	2009 - 2015</a:t>
            </a:r>
          </a:p>
          <a:p>
            <a:endParaRPr lang="de-AT" sz="2800" dirty="0"/>
          </a:p>
          <a:p>
            <a:r>
              <a:rPr lang="de-AT" sz="2800" dirty="0" smtClean="0"/>
              <a:t>Neuer Referent: </a:t>
            </a:r>
            <a:r>
              <a:rPr lang="de-AT" sz="2800" b="1" dirty="0" smtClean="0"/>
              <a:t>Alois POSCH</a:t>
            </a:r>
            <a:endParaRPr lang="de-AT" sz="2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5122" name="Picture 2" descr="http://login.tennisaustria.at/customer/11/images/kartekreise/noe_kart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69" y="1556792"/>
            <a:ext cx="44291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Generalsekretärs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 err="1" smtClean="0"/>
              <a:t>Silverlizenz</a:t>
            </a:r>
            <a:r>
              <a:rPr lang="de-AT" sz="2800" dirty="0" smtClean="0"/>
              <a:t> 2015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de-AT" sz="2800" dirty="0" smtClean="0"/>
              <a:t>Vereinsturniere möglich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de-AT" sz="2800" dirty="0" smtClean="0"/>
              <a:t>Vereinsmitglieder ins System bringen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4" y="3281719"/>
            <a:ext cx="5215071" cy="119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43608" y="472514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>
                <a:solidFill>
                  <a:srgbClr val="FF0000"/>
                </a:solidFill>
              </a:rPr>
              <a:t>in NÖ kostenlos bis 30.5.2015 !  </a:t>
            </a:r>
            <a:endParaRPr lang="de-A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Generalsekretärs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 smtClean="0"/>
              <a:t>Vereinsaktionen/</a:t>
            </a:r>
            <a:r>
              <a:rPr lang="de-AT" sz="2800" dirty="0" err="1" smtClean="0"/>
              <a:t>SpielerInnenaktionen</a:t>
            </a:r>
            <a:endParaRPr lang="de-AT" sz="28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164952"/>
            <a:ext cx="2721891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89" y="2164952"/>
            <a:ext cx="25050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89" y="4021886"/>
            <a:ext cx="2505075" cy="11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1" y="4024984"/>
            <a:ext cx="2739500" cy="149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Generalsekretärs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 smtClean="0"/>
              <a:t>Wintercups/ITN Turniere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  <p:pic>
        <p:nvPicPr>
          <p:cNvPr id="3074" name="Picture 2" descr="http://www.tc-maxdorf.de/uploads/pics/09250009_optimiert_skaliert_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35" y="2348880"/>
            <a:ext cx="4534802" cy="34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Generalsekretärs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 smtClean="0"/>
              <a:t>UNIQA Junior Sommercup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20" y="234888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Generalsekretärs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 smtClean="0"/>
              <a:t>Aus- und Fortbildungen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322004" y="54291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AT" dirty="0" smtClean="0"/>
              <a:t>Übungsleiter</a:t>
            </a:r>
            <a:r>
              <a:rPr lang="de-AT" dirty="0"/>
              <a:t>, </a:t>
            </a:r>
            <a:r>
              <a:rPr lang="de-AT" dirty="0" smtClean="0"/>
              <a:t>Turnierleiter, Schiedsrichter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60" y="2108296"/>
            <a:ext cx="4896544" cy="32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Tagesordnung – Teil 1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/>
              <a:t>Begrüßung und Eröffnung</a:t>
            </a:r>
            <a:endParaRPr lang="de-AT" sz="2800" dirty="0"/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/>
              <a:t>Grußworte des neuen ÖTV Präsidenten </a:t>
            </a:r>
            <a:r>
              <a:rPr lang="de-AT" sz="2800" b="1" dirty="0" err="1"/>
              <a:t>Kons</a:t>
            </a:r>
            <a:r>
              <a:rPr lang="de-AT" sz="2800" b="1" dirty="0"/>
              <a:t>. Robert Groß</a:t>
            </a:r>
            <a:endParaRPr lang="de-AT" sz="2800" dirty="0"/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/>
              <a:t>Bericht des Präsidenten </a:t>
            </a:r>
            <a:endParaRPr lang="de-AT" sz="2800" dirty="0"/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/>
              <a:t>Bericht des Generalsekretärs </a:t>
            </a:r>
            <a:endParaRPr lang="de-AT" sz="2800" dirty="0"/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/>
              <a:t>Bericht des Kassiers</a:t>
            </a:r>
            <a:endParaRPr lang="de-AT" sz="2800" dirty="0"/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/>
              <a:t>Bericht der Rechnungsprüfer</a:t>
            </a:r>
            <a:endParaRPr lang="de-AT" sz="2800" dirty="0"/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/>
              <a:t>Entlastung des Vorstandes</a:t>
            </a:r>
            <a:endParaRPr lang="de-AT" sz="2800" dirty="0"/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 smtClean="0"/>
              <a:t>Wahlen</a:t>
            </a:r>
            <a:endParaRPr lang="de-AT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1" y="6225784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Kassiers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70" y="6283168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57" y="6322860"/>
            <a:ext cx="1676400" cy="35560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813443"/>
              </p:ext>
            </p:extLst>
          </p:nvPr>
        </p:nvGraphicFramePr>
        <p:xfrm>
          <a:off x="550575" y="1184570"/>
          <a:ext cx="8114857" cy="5099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121"/>
                <a:gridCol w="1152128"/>
                <a:gridCol w="1106356"/>
                <a:gridCol w="1287510"/>
                <a:gridCol w="1287510"/>
                <a:gridCol w="1287510"/>
                <a:gridCol w="708722"/>
              </a:tblGrid>
              <a:tr h="221255">
                <a:tc>
                  <a:txBody>
                    <a:bodyPr/>
                    <a:lstStyle/>
                    <a:p>
                      <a:pPr algn="l" rtl="0" fontAlgn="ctr"/>
                      <a:endParaRPr lang="de-AT" sz="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de-AT" sz="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400" u="none" strike="noStrike" dirty="0">
                          <a:effectLst/>
                        </a:rPr>
                        <a:t>AUSGABEN  in €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400" u="none" strike="noStrike" dirty="0">
                          <a:effectLst/>
                        </a:rPr>
                        <a:t>EINNAHMEN  in €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208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u="none" strike="noStrike" dirty="0">
                          <a:effectLst/>
                        </a:rPr>
                        <a:t>Kostenstelle</a:t>
                      </a:r>
                      <a:endParaRPr lang="de-AT" sz="10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u="none" strike="noStrike" dirty="0">
                          <a:effectLst/>
                        </a:rPr>
                        <a:t>Text</a:t>
                      </a:r>
                      <a:endParaRPr lang="de-AT" sz="10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u="none" strike="noStrike" dirty="0">
                          <a:effectLst/>
                        </a:rPr>
                        <a:t>Abschluss 2013</a:t>
                      </a:r>
                      <a:endParaRPr lang="de-AT" sz="10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u="none" strike="noStrike" dirty="0">
                          <a:effectLst/>
                        </a:rPr>
                        <a:t>Abschluss 2014</a:t>
                      </a:r>
                      <a:endParaRPr lang="de-AT" sz="10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u="none" strike="noStrike" dirty="0">
                          <a:effectLst/>
                        </a:rPr>
                        <a:t>Abschluss 2013</a:t>
                      </a:r>
                      <a:endParaRPr lang="de-AT" sz="10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u="none" strike="noStrike" dirty="0">
                          <a:effectLst/>
                        </a:rPr>
                        <a:t>Abschluss 2014</a:t>
                      </a:r>
                      <a:endParaRPr lang="de-AT" sz="10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 dirty="0">
                          <a:effectLst/>
                        </a:rPr>
                        <a:t>100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 dirty="0">
                          <a:effectLst/>
                        </a:rPr>
                        <a:t>Verwaltung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181 201,15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187 482,64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465 771,09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458 750,87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 dirty="0">
                          <a:effectLst/>
                        </a:rPr>
                        <a:t>100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ÖTV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149 929,37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139 905,42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101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Jugend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157 391,53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191 108,20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56 635,00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76 799,00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102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Senioren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1 221,70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4 475,94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837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103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Wettspielausschuss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563,68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322,25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14 004,00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13 168,00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104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Schiedsrichter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12 585,47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14 923,35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13 440,00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14 280,00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105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Lehrwesen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9 995,77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12 222,01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13 593,88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12 527,54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106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Schultennis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2 574,25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3 211,03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276,00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107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Breitensport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17 639,80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16 211,55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16 680,00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15 080,00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108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Rollstuhltennis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2 000,00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5 306,60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3 306,60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109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EDV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22 343,40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21 940,00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110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Marketing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11 607,15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11 124,29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42 160,37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35 471,35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111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Turnierreferat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4 686,42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4 256,36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200,00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225,00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>
                          <a:effectLst/>
                        </a:rPr>
                        <a:t>113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Spring Bowl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3 600,00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2 500,00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1 100,00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 dirty="0">
                          <a:effectLst/>
                        </a:rPr>
                        <a:t>Gesamt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577 339,69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614 989,64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623 584,34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629 884,36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000" u="none" strike="noStrike" dirty="0">
                          <a:effectLst/>
                        </a:rPr>
                        <a:t>abzgl. Ausgaben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0" i="0" u="none" strike="noStrike" dirty="0">
                        <a:solidFill>
                          <a:srgbClr val="80808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-577 339,69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000" u="none" strike="noStrike" dirty="0">
                          <a:effectLst/>
                        </a:rPr>
                        <a:t>-614 989,64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189647"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AT" sz="1200" b="1" i="0" u="none" strike="noStrike" dirty="0">
                        <a:solidFill>
                          <a:srgbClr val="00B05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AT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Überschuss</a:t>
                      </a:r>
                      <a:endParaRPr lang="de-AT" sz="1200" b="1" i="0" u="none" strike="noStrike" dirty="0">
                        <a:solidFill>
                          <a:srgbClr val="00B05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AT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AT" sz="1200" b="1" i="0" u="none" strike="noStrike" dirty="0">
                        <a:solidFill>
                          <a:srgbClr val="00B05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46 244,65</a:t>
                      </a:r>
                      <a:endParaRPr lang="de-AT" sz="1200" b="1" i="0" u="none" strike="noStrike" dirty="0">
                        <a:solidFill>
                          <a:srgbClr val="00B05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AT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14 894,72</a:t>
                      </a:r>
                      <a:endParaRPr lang="de-AT" sz="1200" b="1" i="0" u="none" strike="noStrike" dirty="0">
                        <a:solidFill>
                          <a:srgbClr val="00B05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92434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u="sng" strike="noStrike" dirty="0">
                          <a:effectLst/>
                        </a:rPr>
                        <a:t>Rechnungsprüfer:</a:t>
                      </a:r>
                      <a:endParaRPr lang="de-AT" sz="1000" b="1" i="0" u="sng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Wertpapiere 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144 391,16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Dr. Heinz Madjera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Handkasse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298,33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Herbert Bauch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Erste Bank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31 057,10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Dkfm. Gerhard Balluf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Hypo Bank lfd.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29 599,83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Hypo Sparbuch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2 729,52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u="sng" strike="noStrike" dirty="0">
                          <a:effectLst/>
                        </a:rPr>
                        <a:t>Kassier:</a:t>
                      </a:r>
                      <a:endParaRPr lang="de-AT" sz="1000" b="1" i="0" u="sng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Hypo Sparbrief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50 000,00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Walter Deussner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Hypo Sparbrief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150 000,00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 err="1">
                          <a:effectLst/>
                        </a:rPr>
                        <a:t>Ford.Hypo</a:t>
                      </a:r>
                      <a:r>
                        <a:rPr lang="de-AT" sz="1000" u="none" strike="noStrike" dirty="0">
                          <a:effectLst/>
                        </a:rPr>
                        <a:t> Sparbrief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9 919,50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Raiffeisenbank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70 329,76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Leasingdepot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816,49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8039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GESAMT: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489 141,69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44908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Kassiers - </a:t>
            </a:r>
            <a:r>
              <a:rPr lang="de-AT" sz="3600" b="1" dirty="0" smtClean="0">
                <a:solidFill>
                  <a:srgbClr val="FF0000"/>
                </a:solidFill>
              </a:rPr>
              <a:t>EINNAHMEN</a:t>
            </a:r>
            <a:endParaRPr lang="de-AT" sz="3600" b="1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265882"/>
              </p:ext>
            </p:extLst>
          </p:nvPr>
        </p:nvGraphicFramePr>
        <p:xfrm>
          <a:off x="809228" y="1268760"/>
          <a:ext cx="75485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Kassiers </a:t>
            </a:r>
            <a:r>
              <a:rPr lang="de-AT" sz="3600" b="1" dirty="0" smtClean="0">
                <a:solidFill>
                  <a:srgbClr val="FF0000"/>
                </a:solidFill>
              </a:rPr>
              <a:t>- AUSGABEN</a:t>
            </a:r>
            <a:endParaRPr lang="de-AT" sz="3600" b="1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961004"/>
              </p:ext>
            </p:extLst>
          </p:nvPr>
        </p:nvGraphicFramePr>
        <p:xfrm>
          <a:off x="622583" y="1340768"/>
          <a:ext cx="797084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39627" y="170080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b="1" dirty="0" smtClean="0">
                <a:solidFill>
                  <a:srgbClr val="FF0000"/>
                </a:solidFill>
              </a:rPr>
              <a:t>Bericht der </a:t>
            </a:r>
          </a:p>
          <a:p>
            <a:r>
              <a:rPr lang="de-AT" sz="5400" b="1" dirty="0" smtClean="0">
                <a:solidFill>
                  <a:srgbClr val="FF0000"/>
                </a:solidFill>
              </a:rPr>
              <a:t>Rechnungsprüfer</a:t>
            </a:r>
            <a:endParaRPr lang="de-AT" sz="5400" b="1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55840" y="2348344"/>
            <a:ext cx="2996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smtClean="0">
                <a:solidFill>
                  <a:srgbClr val="FF0000"/>
                </a:solidFill>
              </a:rPr>
              <a:t>Bericht </a:t>
            </a:r>
          </a:p>
          <a:p>
            <a:pPr algn="ctr"/>
            <a:r>
              <a:rPr lang="de-AT" sz="2400" b="1" dirty="0" smtClean="0">
                <a:solidFill>
                  <a:srgbClr val="FF0000"/>
                </a:solidFill>
              </a:rPr>
              <a:t>der </a:t>
            </a:r>
          </a:p>
          <a:p>
            <a:pPr algn="ctr"/>
            <a:r>
              <a:rPr lang="de-AT" sz="2400" b="1" dirty="0" smtClean="0">
                <a:solidFill>
                  <a:srgbClr val="FF0000"/>
                </a:solidFill>
              </a:rPr>
              <a:t>Rechnungsprüfer</a:t>
            </a:r>
            <a:endParaRPr lang="de-AT" sz="2400" b="1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4956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256490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dirty="0" smtClean="0">
                <a:solidFill>
                  <a:srgbClr val="FF0000"/>
                </a:solidFill>
              </a:rPr>
              <a:t>Entlastung</a:t>
            </a:r>
            <a:endParaRPr lang="de-AT" sz="6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Wahlvorschlag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Präsident	</a:t>
            </a:r>
            <a:r>
              <a:rPr lang="de-AT" sz="2800" dirty="0"/>
              <a:t>		Dr. Franz Wiedersich</a:t>
            </a:r>
          </a:p>
          <a:p>
            <a:endParaRPr lang="de-AT" sz="2800" dirty="0"/>
          </a:p>
          <a:p>
            <a:pPr>
              <a:lnSpc>
                <a:spcPct val="150000"/>
              </a:lnSpc>
            </a:pPr>
            <a:r>
              <a:rPr lang="de-AT" sz="2800" dirty="0"/>
              <a:t>Vizepräsident</a:t>
            </a:r>
            <a:r>
              <a:rPr lang="de-AT" sz="2800" dirty="0" smtClean="0"/>
              <a:t>,</a:t>
            </a:r>
            <a:r>
              <a:rPr lang="de-AT" sz="2800" dirty="0"/>
              <a:t> </a:t>
            </a:r>
            <a:r>
              <a:rPr lang="de-AT" dirty="0" smtClean="0"/>
              <a:t>Sportwart</a:t>
            </a:r>
            <a:r>
              <a:rPr lang="de-AT" sz="2800" dirty="0"/>
              <a:t>	Karl Wortischek</a:t>
            </a:r>
          </a:p>
          <a:p>
            <a:pPr>
              <a:lnSpc>
                <a:spcPct val="150000"/>
              </a:lnSpc>
            </a:pPr>
            <a:r>
              <a:rPr lang="de-AT" sz="2800" dirty="0" smtClean="0"/>
              <a:t>Vizepräsident,</a:t>
            </a:r>
            <a:r>
              <a:rPr lang="de-AT" sz="2800" dirty="0"/>
              <a:t> </a:t>
            </a:r>
            <a:r>
              <a:rPr lang="de-AT" dirty="0" smtClean="0"/>
              <a:t>Kassier</a:t>
            </a:r>
            <a:r>
              <a:rPr lang="de-AT" sz="2800" dirty="0"/>
              <a:t>	Walter Deußner</a:t>
            </a:r>
          </a:p>
          <a:p>
            <a:pPr>
              <a:lnSpc>
                <a:spcPct val="150000"/>
              </a:lnSpc>
            </a:pPr>
            <a:r>
              <a:rPr lang="de-AT" sz="2800" dirty="0" smtClean="0"/>
              <a:t>Vizepräsident</a:t>
            </a:r>
            <a:r>
              <a:rPr lang="de-AT" sz="2800" dirty="0"/>
              <a:t>		Karl Kukutsch, M.A.</a:t>
            </a:r>
          </a:p>
          <a:p>
            <a:pPr>
              <a:lnSpc>
                <a:spcPct val="150000"/>
              </a:lnSpc>
            </a:pPr>
            <a:r>
              <a:rPr lang="de-AT" sz="2800" dirty="0" smtClean="0"/>
              <a:t>Schriftführer</a:t>
            </a:r>
            <a:r>
              <a:rPr lang="de-AT" sz="2800" dirty="0"/>
              <a:t>		</a:t>
            </a:r>
            <a:r>
              <a:rPr lang="de-AT" sz="2800" dirty="0" smtClean="0"/>
              <a:t>Heinz </a:t>
            </a:r>
            <a:r>
              <a:rPr lang="de-AT" sz="2800" dirty="0"/>
              <a:t>Lampe</a:t>
            </a:r>
          </a:p>
          <a:p>
            <a:pPr>
              <a:lnSpc>
                <a:spcPct val="150000"/>
              </a:lnSpc>
            </a:pPr>
            <a:r>
              <a:rPr lang="de-AT" sz="2800" dirty="0" smtClean="0"/>
              <a:t>Jugendwart</a:t>
            </a:r>
            <a:r>
              <a:rPr lang="de-AT" sz="2800" dirty="0"/>
              <a:t>		</a:t>
            </a:r>
            <a:r>
              <a:rPr lang="de-AT" sz="2800" dirty="0" smtClean="0"/>
              <a:t>Ramin Madaini</a:t>
            </a:r>
            <a:endParaRPr lang="de-AT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Automatisch im Vorstand sind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28087" y="1556792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a</a:t>
            </a:r>
            <a:r>
              <a:rPr lang="de-AT" sz="2800" b="1" dirty="0" smtClean="0"/>
              <a:t>ls Kreisobmänner</a:t>
            </a:r>
            <a:r>
              <a:rPr lang="de-AT" sz="2800" dirty="0"/>
              <a:t>	</a:t>
            </a:r>
            <a:endParaRPr lang="de-AT" sz="2800" dirty="0" smtClean="0"/>
          </a:p>
          <a:p>
            <a:pPr>
              <a:lnSpc>
                <a:spcPct val="150000"/>
              </a:lnSpc>
            </a:pPr>
            <a:r>
              <a:rPr lang="de-AT" sz="2800" dirty="0" smtClean="0"/>
              <a:t>	Peter </a:t>
            </a:r>
            <a:r>
              <a:rPr lang="de-AT" sz="2800" dirty="0"/>
              <a:t>Kreiner</a:t>
            </a:r>
          </a:p>
          <a:p>
            <a:pPr>
              <a:lnSpc>
                <a:spcPct val="150000"/>
              </a:lnSpc>
            </a:pPr>
            <a:r>
              <a:rPr lang="de-AT" sz="2800" dirty="0" smtClean="0"/>
              <a:t>	Mag</a:t>
            </a:r>
            <a:r>
              <a:rPr lang="de-AT" sz="2800" dirty="0"/>
              <a:t>. Stefan Krimm</a:t>
            </a:r>
          </a:p>
          <a:p>
            <a:pPr>
              <a:lnSpc>
                <a:spcPct val="150000"/>
              </a:lnSpc>
            </a:pPr>
            <a:r>
              <a:rPr lang="de-AT" sz="2800" dirty="0" smtClean="0"/>
              <a:t>	Thomas </a:t>
            </a:r>
            <a:r>
              <a:rPr lang="de-AT" sz="2800" dirty="0"/>
              <a:t>Ledermüller</a:t>
            </a:r>
          </a:p>
          <a:p>
            <a:pPr>
              <a:lnSpc>
                <a:spcPct val="150000"/>
              </a:lnSpc>
            </a:pPr>
            <a:r>
              <a:rPr lang="de-AT" sz="2800" dirty="0" smtClean="0"/>
              <a:t>	Alexander Linsbichler</a:t>
            </a:r>
            <a:endParaRPr lang="de-AT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Wahlvorschlag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28087" y="1556792"/>
            <a:ext cx="75608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u="sng" dirty="0" smtClean="0"/>
              <a:t>Rechnungsprüfer:</a:t>
            </a:r>
          </a:p>
          <a:p>
            <a:r>
              <a:rPr lang="de-AT" sz="2800" dirty="0"/>
              <a:t>	</a:t>
            </a:r>
            <a:endParaRPr lang="de-AT" sz="2800" dirty="0" smtClean="0"/>
          </a:p>
          <a:p>
            <a:pPr>
              <a:lnSpc>
                <a:spcPct val="150000"/>
              </a:lnSpc>
            </a:pPr>
            <a:r>
              <a:rPr lang="de-AT" sz="2800" dirty="0"/>
              <a:t>Dr. Heinz </a:t>
            </a:r>
            <a:r>
              <a:rPr lang="de-AT" sz="2800" dirty="0" err="1"/>
              <a:t>Madjera</a:t>
            </a:r>
            <a:endParaRPr lang="de-AT" sz="2800" dirty="0"/>
          </a:p>
          <a:p>
            <a:pPr>
              <a:lnSpc>
                <a:spcPct val="150000"/>
              </a:lnSpc>
            </a:pPr>
            <a:r>
              <a:rPr lang="de-AT" sz="2800" dirty="0" smtClean="0"/>
              <a:t>Herbert </a:t>
            </a:r>
            <a:r>
              <a:rPr lang="de-AT" sz="2800" dirty="0"/>
              <a:t>Bauch</a:t>
            </a:r>
          </a:p>
          <a:p>
            <a:pPr>
              <a:lnSpc>
                <a:spcPct val="150000"/>
              </a:lnSpc>
            </a:pPr>
            <a:r>
              <a:rPr lang="de-AT" sz="2800" dirty="0" err="1" smtClean="0"/>
              <a:t>Dkfm</a:t>
            </a:r>
            <a:r>
              <a:rPr lang="de-AT" sz="2800" dirty="0"/>
              <a:t>. Gerhard Balluf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Vortrag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AT" sz="2800" b="1" dirty="0" smtClean="0"/>
          </a:p>
          <a:p>
            <a:pPr lvl="0"/>
            <a:r>
              <a:rPr lang="de-AT" sz="2800" b="1" dirty="0" smtClean="0"/>
              <a:t>„</a:t>
            </a:r>
            <a:r>
              <a:rPr lang="de-AT" sz="2800" b="1" dirty="0" err="1"/>
              <a:t>That´s</a:t>
            </a:r>
            <a:r>
              <a:rPr lang="de-AT" sz="2800" b="1" dirty="0"/>
              <a:t> </a:t>
            </a:r>
            <a:r>
              <a:rPr lang="de-AT" sz="2800" b="1" dirty="0" err="1"/>
              <a:t>the</a:t>
            </a:r>
            <a:r>
              <a:rPr lang="de-AT" sz="2800" b="1" dirty="0"/>
              <a:t> </a:t>
            </a:r>
            <a:r>
              <a:rPr lang="de-AT" sz="2800" b="1" dirty="0" err="1"/>
              <a:t>way</a:t>
            </a:r>
            <a:r>
              <a:rPr lang="de-AT" sz="2800" b="1" dirty="0"/>
              <a:t> –Aha, Aha – I like </a:t>
            </a:r>
            <a:r>
              <a:rPr lang="de-AT" sz="2800" b="1" dirty="0" err="1"/>
              <a:t>it</a:t>
            </a:r>
            <a:r>
              <a:rPr lang="de-AT" sz="2800" b="1" dirty="0" smtClean="0"/>
              <a:t>“</a:t>
            </a:r>
          </a:p>
          <a:p>
            <a:pPr lvl="0"/>
            <a:endParaRPr lang="de-AT" sz="2800" dirty="0"/>
          </a:p>
          <a:p>
            <a:r>
              <a:rPr lang="de-AT" sz="2800" i="1" dirty="0"/>
              <a:t>Wo liegt die Zukunft des Sports? </a:t>
            </a:r>
            <a:r>
              <a:rPr lang="de-AT" sz="2800" i="1" dirty="0" smtClean="0"/>
              <a:t>– </a:t>
            </a:r>
          </a:p>
          <a:p>
            <a:endParaRPr lang="de-AT" sz="2800" dirty="0"/>
          </a:p>
          <a:p>
            <a:r>
              <a:rPr lang="de-AT" sz="2800" dirty="0" smtClean="0"/>
              <a:t>(</a:t>
            </a:r>
            <a:r>
              <a:rPr lang="de-AT" sz="2800" dirty="0"/>
              <a:t>Gedanken eines Stadionsprechers für große und kleine Veranstalter von </a:t>
            </a:r>
            <a:r>
              <a:rPr lang="de-AT" sz="2800" b="1" dirty="0"/>
              <a:t>Tom </a:t>
            </a:r>
            <a:r>
              <a:rPr lang="de-AT" sz="2800" b="1" dirty="0" err="1"/>
              <a:t>Bläumauer</a:t>
            </a:r>
            <a:r>
              <a:rPr lang="de-AT" sz="2800" dirty="0"/>
              <a:t>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4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Tagesordnung – Teil 2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b="1" dirty="0" smtClean="0"/>
              <a:t>Vortrag </a:t>
            </a:r>
            <a:r>
              <a:rPr lang="de-AT" sz="2400" b="1" dirty="0" smtClean="0"/>
              <a:t>„</a:t>
            </a:r>
            <a:r>
              <a:rPr lang="de-AT" sz="2400" b="1" dirty="0" err="1" smtClean="0"/>
              <a:t>That´s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the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way</a:t>
            </a:r>
            <a:r>
              <a:rPr lang="de-AT" sz="2400" b="1" dirty="0" smtClean="0"/>
              <a:t> –Aha, Aha – I </a:t>
            </a:r>
            <a:r>
              <a:rPr lang="de-AT" sz="2400" b="1" dirty="0" err="1" smtClean="0"/>
              <a:t>like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it</a:t>
            </a:r>
            <a:r>
              <a:rPr lang="de-AT" sz="2400" b="1" dirty="0" smtClean="0"/>
              <a:t>“</a:t>
            </a:r>
            <a:endParaRPr lang="de-AT" sz="2400" dirty="0" smtClean="0"/>
          </a:p>
          <a:p>
            <a:pPr>
              <a:spcAft>
                <a:spcPts val="600"/>
              </a:spcAft>
            </a:pPr>
            <a:r>
              <a:rPr lang="de-AT" sz="2800" dirty="0" smtClean="0"/>
              <a:t>	</a:t>
            </a:r>
            <a:r>
              <a:rPr lang="de-AT" sz="2000" dirty="0" smtClean="0"/>
              <a:t>Wo liegt die Zukunft des Sports? - (Gedanken eines 	Stadionsprechers für große und kleine Veranstalter von 	</a:t>
            </a:r>
            <a:r>
              <a:rPr lang="de-AT" sz="2000" b="1" dirty="0" smtClean="0"/>
              <a:t>Tom </a:t>
            </a:r>
            <a:r>
              <a:rPr lang="de-AT" sz="2000" b="1" dirty="0" err="1" smtClean="0"/>
              <a:t>Bläumauer</a:t>
            </a:r>
            <a:r>
              <a:rPr lang="de-AT" sz="2000" dirty="0" smtClean="0"/>
              <a:t>)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800" b="1" dirty="0" smtClean="0"/>
              <a:t>Ehrungen des Jugendreferates (Mannschaftslandesmeister)</a:t>
            </a:r>
            <a:endParaRPr lang="de-AT" sz="2800" dirty="0" smtClean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800" b="1" dirty="0" smtClean="0"/>
              <a:t>Ehrungen der Mannschaftslandesmeister</a:t>
            </a:r>
            <a:endParaRPr lang="de-AT" sz="2800" dirty="0" smtClean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800" b="1" dirty="0" smtClean="0"/>
              <a:t>Anträge</a:t>
            </a:r>
            <a:endParaRPr lang="de-AT" sz="2800" dirty="0" smtClean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800" b="1" dirty="0" smtClean="0"/>
              <a:t>Allfälliges</a:t>
            </a:r>
            <a:endParaRPr lang="de-AT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Jugendehrungen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800" dirty="0" smtClean="0"/>
              <a:t>= Erfolge aus unserem Jugendprogramm</a:t>
            </a:r>
          </a:p>
          <a:p>
            <a:pPr lvl="0"/>
            <a:endParaRPr lang="de-AT" sz="2800" dirty="0"/>
          </a:p>
          <a:p>
            <a:pPr lvl="0"/>
            <a:r>
              <a:rPr lang="de-AT" sz="2800" dirty="0" smtClean="0"/>
              <a:t>	bestehend aus</a:t>
            </a:r>
          </a:p>
          <a:p>
            <a:pPr lvl="0"/>
            <a:r>
              <a:rPr lang="de-AT" sz="2800" dirty="0" smtClean="0"/>
              <a:t>			Lehrgängen</a:t>
            </a:r>
          </a:p>
          <a:p>
            <a:pPr lvl="0"/>
            <a:r>
              <a:rPr lang="de-AT" sz="2800" dirty="0" smtClean="0"/>
              <a:t>			Sparrings</a:t>
            </a:r>
          </a:p>
          <a:p>
            <a:pPr lvl="0"/>
            <a:r>
              <a:rPr lang="de-AT" sz="2800" dirty="0" smtClean="0"/>
              <a:t>			Turnierbetreuungen</a:t>
            </a:r>
          </a:p>
          <a:p>
            <a:pPr lvl="0"/>
            <a:r>
              <a:rPr lang="de-AT" sz="2800" dirty="0"/>
              <a:t>	</a:t>
            </a:r>
            <a:r>
              <a:rPr lang="de-AT" sz="2800" dirty="0" smtClean="0"/>
              <a:t>		Trainingsmöglichkeiten</a:t>
            </a:r>
            <a:endParaRPr lang="de-AT" sz="2800" dirty="0"/>
          </a:p>
          <a:p>
            <a:pPr lvl="0"/>
            <a:endParaRPr lang="de-AT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Jugendehrungen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800" b="1" u="sng" dirty="0"/>
              <a:t>Österr. </a:t>
            </a:r>
            <a:r>
              <a:rPr lang="de-AT" sz="2800" b="1" u="sng" dirty="0" smtClean="0"/>
              <a:t>Staatsmeisterschaften OUTDOOR 14</a:t>
            </a:r>
          </a:p>
          <a:p>
            <a:pPr lvl="0"/>
            <a:endParaRPr lang="de-AT" sz="2800" b="1" u="sng" dirty="0"/>
          </a:p>
          <a:p>
            <a:pPr lvl="0"/>
            <a:r>
              <a:rPr lang="de-AT" sz="2000" dirty="0" smtClean="0"/>
              <a:t>U12</a:t>
            </a:r>
            <a:r>
              <a:rPr lang="de-AT" sz="2000" dirty="0"/>
              <a:t>: </a:t>
            </a:r>
            <a:r>
              <a:rPr lang="de-AT" sz="2000" dirty="0" smtClean="0"/>
              <a:t>	männlich</a:t>
            </a:r>
            <a:r>
              <a:rPr lang="de-AT" sz="2000" dirty="0"/>
              <a:t>: </a:t>
            </a:r>
            <a:r>
              <a:rPr lang="de-AT" sz="2000" dirty="0" smtClean="0"/>
              <a:t>Schmalzl</a:t>
            </a:r>
            <a:r>
              <a:rPr lang="de-AT" sz="2000" dirty="0"/>
              <a:t>, </a:t>
            </a:r>
            <a:r>
              <a:rPr lang="de-AT" sz="2000" dirty="0" err="1"/>
              <a:t>Koppensteiner</a:t>
            </a:r>
            <a:r>
              <a:rPr lang="de-AT" sz="2000" dirty="0"/>
              <a:t> AF, </a:t>
            </a:r>
            <a:r>
              <a:rPr lang="de-AT" sz="2000" dirty="0" err="1"/>
              <a:t>Vorhemus</a:t>
            </a:r>
            <a:r>
              <a:rPr lang="de-AT" sz="2000" dirty="0"/>
              <a:t> F</a:t>
            </a:r>
          </a:p>
          <a:p>
            <a:pPr>
              <a:spcAft>
                <a:spcPts val="1200"/>
              </a:spcAft>
            </a:pPr>
            <a:r>
              <a:rPr lang="de-AT" sz="2000" dirty="0"/>
              <a:t>         </a:t>
            </a:r>
            <a:r>
              <a:rPr lang="de-AT" sz="2000" dirty="0" smtClean="0"/>
              <a:t>	weiblich</a:t>
            </a:r>
            <a:r>
              <a:rPr lang="de-AT" sz="2000" dirty="0"/>
              <a:t>:  </a:t>
            </a:r>
            <a:r>
              <a:rPr lang="de-AT" sz="2000" dirty="0" smtClean="0"/>
              <a:t>Mikulan</a:t>
            </a:r>
            <a:r>
              <a:rPr lang="de-AT" sz="2000" dirty="0"/>
              <a:t>, </a:t>
            </a:r>
            <a:r>
              <a:rPr lang="de-AT" sz="2000" dirty="0" err="1"/>
              <a:t>Gröss</a:t>
            </a:r>
            <a:r>
              <a:rPr lang="de-AT" sz="2000" dirty="0"/>
              <a:t> AF</a:t>
            </a:r>
          </a:p>
          <a:p>
            <a:pPr lvl="0"/>
            <a:r>
              <a:rPr lang="de-AT" sz="2000" dirty="0"/>
              <a:t>U14: </a:t>
            </a:r>
            <a:r>
              <a:rPr lang="de-AT" sz="2000" dirty="0" smtClean="0"/>
              <a:t>	männlich</a:t>
            </a:r>
            <a:r>
              <a:rPr lang="de-AT" sz="2000" dirty="0"/>
              <a:t>: </a:t>
            </a:r>
            <a:r>
              <a:rPr lang="de-AT" sz="2000" dirty="0" smtClean="0"/>
              <a:t>Zeiler</a:t>
            </a:r>
            <a:r>
              <a:rPr lang="de-AT" sz="2000" dirty="0"/>
              <a:t>, Rainer AF, </a:t>
            </a:r>
            <a:r>
              <a:rPr lang="de-AT" sz="2000" dirty="0" err="1"/>
              <a:t>Mrsic</a:t>
            </a:r>
            <a:r>
              <a:rPr lang="de-AT" sz="2000" dirty="0"/>
              <a:t> SF (</a:t>
            </a:r>
            <a:r>
              <a:rPr lang="de-AT" sz="2000" dirty="0" err="1"/>
              <a:t>Misolic</a:t>
            </a:r>
            <a:r>
              <a:rPr lang="de-AT" sz="2000" dirty="0"/>
              <a:t> SF)</a:t>
            </a:r>
          </a:p>
          <a:p>
            <a:pPr>
              <a:spcAft>
                <a:spcPts val="1200"/>
              </a:spcAft>
            </a:pPr>
            <a:r>
              <a:rPr lang="de-AT" sz="2000" dirty="0" smtClean="0"/>
              <a:t>	weiblich</a:t>
            </a:r>
            <a:r>
              <a:rPr lang="de-AT" sz="2000" dirty="0"/>
              <a:t>:  </a:t>
            </a:r>
            <a:r>
              <a:rPr lang="de-AT" sz="2000" dirty="0" err="1"/>
              <a:t>Pospischill</a:t>
            </a:r>
            <a:r>
              <a:rPr lang="de-AT" sz="2000" dirty="0"/>
              <a:t>, </a:t>
            </a:r>
            <a:r>
              <a:rPr lang="de-AT" sz="2000" dirty="0" err="1"/>
              <a:t>Michalitsch</a:t>
            </a:r>
            <a:r>
              <a:rPr lang="de-AT" sz="2000" dirty="0"/>
              <a:t> AF</a:t>
            </a:r>
          </a:p>
          <a:p>
            <a:pPr lvl="0"/>
            <a:r>
              <a:rPr lang="de-AT" sz="2000" dirty="0"/>
              <a:t>U16: </a:t>
            </a:r>
            <a:r>
              <a:rPr lang="de-AT" sz="2000" dirty="0" smtClean="0"/>
              <a:t>	männlich</a:t>
            </a:r>
            <a:r>
              <a:rPr lang="de-AT" sz="2000" dirty="0"/>
              <a:t>: </a:t>
            </a:r>
            <a:r>
              <a:rPr lang="de-AT" sz="2000" dirty="0" err="1"/>
              <a:t>Aplienz</a:t>
            </a:r>
            <a:r>
              <a:rPr lang="de-AT" sz="2000" dirty="0"/>
              <a:t>, Jovanovic, </a:t>
            </a:r>
            <a:r>
              <a:rPr lang="de-AT" sz="2000" dirty="0" err="1"/>
              <a:t>Mrsic</a:t>
            </a:r>
            <a:r>
              <a:rPr lang="de-AT" sz="2000" dirty="0"/>
              <a:t> AF, Schranz VF</a:t>
            </a:r>
          </a:p>
          <a:p>
            <a:pPr>
              <a:spcAft>
                <a:spcPts val="1200"/>
              </a:spcAft>
            </a:pPr>
            <a:r>
              <a:rPr lang="de-AT" sz="2000" dirty="0" smtClean="0"/>
              <a:t>	weiblich</a:t>
            </a:r>
            <a:r>
              <a:rPr lang="de-AT" sz="2000" dirty="0"/>
              <a:t>:  </a:t>
            </a:r>
            <a:r>
              <a:rPr lang="de-AT" sz="2000" dirty="0" err="1"/>
              <a:t>Teufl</a:t>
            </a:r>
            <a:r>
              <a:rPr lang="de-AT" sz="2000" dirty="0"/>
              <a:t> AF, Baumgartner (aus der Q) VF</a:t>
            </a:r>
          </a:p>
          <a:p>
            <a:pPr lvl="0"/>
            <a:r>
              <a:rPr lang="de-AT" sz="2000" dirty="0"/>
              <a:t>U18: </a:t>
            </a:r>
            <a:r>
              <a:rPr lang="de-AT" sz="2000" dirty="0" smtClean="0"/>
              <a:t>	männlich</a:t>
            </a:r>
            <a:r>
              <a:rPr lang="de-AT" sz="2000" dirty="0"/>
              <a:t>: Prochazka, </a:t>
            </a:r>
            <a:r>
              <a:rPr lang="de-AT" sz="2000" dirty="0" err="1"/>
              <a:t>Prüger</a:t>
            </a:r>
            <a:r>
              <a:rPr lang="de-AT" sz="2000" dirty="0"/>
              <a:t> AF, Doppel-Sieg Prochazka </a:t>
            </a:r>
            <a:r>
              <a:rPr lang="de-AT" sz="2000" dirty="0" smtClean="0"/>
              <a:t>	weiblich</a:t>
            </a:r>
            <a:r>
              <a:rPr lang="de-AT" sz="2000" dirty="0"/>
              <a:t>: Steiner AF, Doppel-SF Steiner (</a:t>
            </a:r>
            <a:r>
              <a:rPr lang="de-AT" sz="2000" dirty="0" err="1"/>
              <a:t>P.Frieß</a:t>
            </a:r>
            <a:r>
              <a:rPr lang="de-AT" sz="2000" dirty="0"/>
              <a:t>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Jugendehrungen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u="sng" dirty="0" smtClean="0"/>
              <a:t>Österr. Meisterschaften INDOOR 2015</a:t>
            </a:r>
          </a:p>
          <a:p>
            <a:endParaRPr lang="de-AT" sz="2800" dirty="0"/>
          </a:p>
          <a:p>
            <a:r>
              <a:rPr lang="de-DE" sz="2800" b="1" dirty="0" smtClean="0"/>
              <a:t>NÖTV Erfolge </a:t>
            </a:r>
          </a:p>
          <a:p>
            <a:r>
              <a:rPr lang="de-DE" sz="2800" b="1" dirty="0" smtClean="0"/>
              <a:t>in den Altersklassen u12</a:t>
            </a:r>
            <a:r>
              <a:rPr lang="de-DE" sz="2800" b="1" dirty="0"/>
              <a:t>, u14 und u16</a:t>
            </a:r>
            <a:r>
              <a:rPr lang="de-DE" sz="2800" dirty="0"/>
              <a:t> </a:t>
            </a:r>
            <a:endParaRPr lang="de-DE" sz="2800" dirty="0" smtClean="0"/>
          </a:p>
          <a:p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Jugendehrungen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 smtClean="0"/>
              <a:t>Mannschaftslandesmeister 2014</a:t>
            </a:r>
            <a:endParaRPr lang="de-AT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71012"/>
              </p:ext>
            </p:extLst>
          </p:nvPr>
        </p:nvGraphicFramePr>
        <p:xfrm>
          <a:off x="1115616" y="2636912"/>
          <a:ext cx="6480720" cy="209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7236"/>
                <a:gridCol w="3173484"/>
              </a:tblGrid>
              <a:tr h="6986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U12 weiblich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TC Union Bad Erlach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986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U14 weiblich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TC Tulln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986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U16 weiblich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TC </a:t>
                      </a:r>
                      <a:r>
                        <a:rPr lang="de-AT" sz="2400" u="none" strike="noStrike" dirty="0" err="1">
                          <a:effectLst/>
                        </a:rPr>
                        <a:t>Bakl</a:t>
                      </a:r>
                      <a:r>
                        <a:rPr lang="de-AT" sz="2400" u="none" strike="noStrike" dirty="0">
                          <a:effectLst/>
                        </a:rPr>
                        <a:t> </a:t>
                      </a:r>
                      <a:r>
                        <a:rPr lang="de-AT" sz="2400" u="none" strike="noStrike" dirty="0" err="1">
                          <a:effectLst/>
                        </a:rPr>
                        <a:t>Weigelsdorf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1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Jugendehrungen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 smtClean="0"/>
              <a:t>Mannschaftslandesmeister 2014</a:t>
            </a:r>
            <a:endParaRPr lang="de-AT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19977"/>
              </p:ext>
            </p:extLst>
          </p:nvPr>
        </p:nvGraphicFramePr>
        <p:xfrm>
          <a:off x="932593" y="2348880"/>
          <a:ext cx="6624736" cy="3149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4176464"/>
              </a:tblGrid>
              <a:tr h="787344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U12 männlich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TC </a:t>
                      </a:r>
                      <a:r>
                        <a:rPr lang="de-AT" sz="2400" u="none" strike="noStrike" dirty="0" smtClean="0">
                          <a:effectLst/>
                        </a:rPr>
                        <a:t>Sparkasse </a:t>
                      </a:r>
                      <a:r>
                        <a:rPr lang="de-AT" sz="2400" u="none" strike="noStrike" dirty="0">
                          <a:effectLst/>
                        </a:rPr>
                        <a:t>Neunkirchen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7344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U14 männlich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UTC </a:t>
                      </a:r>
                      <a:r>
                        <a:rPr lang="de-AT" sz="2400" u="none" strike="noStrike" dirty="0" err="1">
                          <a:effectLst/>
                        </a:rPr>
                        <a:t>Leonhofen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7344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U16 mänlich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UTC Stockerau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7344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U18 männlich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Tennisklub </a:t>
                      </a:r>
                      <a:r>
                        <a:rPr lang="de-AT" sz="2400" u="none" strike="noStrike" dirty="0" err="1">
                          <a:effectLst/>
                        </a:rPr>
                        <a:t>Lindabrunn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Ehrungen Senioren</a:t>
            </a:r>
          </a:p>
          <a:p>
            <a:r>
              <a:rPr lang="de-AT" sz="4000" dirty="0" smtClean="0">
                <a:solidFill>
                  <a:srgbClr val="FF0000"/>
                </a:solidFill>
              </a:rPr>
              <a:t>Mannschaftsmeister 2014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48944"/>
              </p:ext>
            </p:extLst>
          </p:nvPr>
        </p:nvGraphicFramePr>
        <p:xfrm>
          <a:off x="899592" y="2276873"/>
          <a:ext cx="7272808" cy="2880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5040560"/>
              </a:tblGrid>
              <a:tr h="960107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Damen 35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TC Raiffeisenbank </a:t>
                      </a:r>
                      <a:r>
                        <a:rPr lang="de-AT" sz="2400" u="none" strike="noStrike" dirty="0" smtClean="0">
                          <a:effectLst/>
                        </a:rPr>
                        <a:t>Mistelbach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60107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Damen 45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Badener AC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60107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Damen 55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Badener AC 2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6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Ehrungen </a:t>
            </a:r>
            <a:r>
              <a:rPr lang="de-AT" sz="4000" dirty="0" smtClean="0">
                <a:solidFill>
                  <a:srgbClr val="FF0000"/>
                </a:solidFill>
              </a:rPr>
              <a:t>Mannschaftsmeister 2014 – Allg. Klasse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82" y="1916832"/>
            <a:ext cx="3718283" cy="27887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2" y="3140968"/>
            <a:ext cx="3968933" cy="29767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40377" y="1916832"/>
            <a:ext cx="3489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/>
              <a:t>TC </a:t>
            </a:r>
            <a:r>
              <a:rPr lang="de-AT" sz="4000" b="1" dirty="0" err="1" smtClean="0"/>
              <a:t>Harland</a:t>
            </a:r>
            <a:endParaRPr lang="de-AT" sz="4000" b="1" dirty="0" smtClean="0"/>
          </a:p>
          <a:p>
            <a:pPr algn="ctr"/>
            <a:r>
              <a:rPr lang="de-AT" sz="2000" b="1" dirty="0" smtClean="0"/>
              <a:t>(Herren)</a:t>
            </a:r>
            <a:endParaRPr lang="de-AT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174517" y="4869160"/>
            <a:ext cx="3489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/>
              <a:t>UTK </a:t>
            </a:r>
            <a:r>
              <a:rPr lang="de-AT" sz="4000" b="1" dirty="0" err="1" smtClean="0"/>
              <a:t>Mautern</a:t>
            </a:r>
            <a:endParaRPr lang="de-AT" sz="4000" b="1" dirty="0" smtClean="0"/>
          </a:p>
          <a:p>
            <a:pPr algn="ctr"/>
            <a:r>
              <a:rPr lang="de-AT" sz="2000" b="1" dirty="0" smtClean="0"/>
              <a:t>(Damen)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30317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Ehrungen Senioren</a:t>
            </a:r>
          </a:p>
          <a:p>
            <a:r>
              <a:rPr lang="de-AT" sz="4000" dirty="0" smtClean="0">
                <a:solidFill>
                  <a:srgbClr val="FF0000"/>
                </a:solidFill>
              </a:rPr>
              <a:t>Mannschaftsmeister 2014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283596"/>
              </p:ext>
            </p:extLst>
          </p:nvPr>
        </p:nvGraphicFramePr>
        <p:xfrm>
          <a:off x="827584" y="2655888"/>
          <a:ext cx="7560840" cy="286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/>
                <a:gridCol w="5256584"/>
              </a:tblGrid>
              <a:tr h="715336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Herren 35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Schwechater TC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5336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Herren 45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 err="1">
                          <a:effectLst/>
                        </a:rPr>
                        <a:t>Schwechater</a:t>
                      </a:r>
                      <a:r>
                        <a:rPr lang="de-AT" sz="2400" u="none" strike="noStrike" dirty="0">
                          <a:effectLst/>
                        </a:rPr>
                        <a:t> TC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5336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Herren 55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TC </a:t>
                      </a:r>
                      <a:r>
                        <a:rPr lang="de-AT" sz="2400" u="none" strike="noStrike" dirty="0" err="1">
                          <a:effectLst/>
                        </a:rPr>
                        <a:t>Allround</a:t>
                      </a:r>
                      <a:r>
                        <a:rPr lang="de-AT" sz="2400" u="none" strike="noStrike" dirty="0">
                          <a:effectLst/>
                        </a:rPr>
                        <a:t> TH </a:t>
                      </a:r>
                      <a:r>
                        <a:rPr lang="de-AT" sz="2400" u="none" strike="noStrike" dirty="0" err="1">
                          <a:effectLst/>
                        </a:rPr>
                        <a:t>Stattersdorf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5336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Herren 60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UTC BH </a:t>
                      </a:r>
                      <a:r>
                        <a:rPr lang="de-AT" sz="2400" u="none" strike="noStrike" dirty="0" err="1">
                          <a:effectLst/>
                        </a:rPr>
                        <a:t>Wr</a:t>
                      </a:r>
                      <a:r>
                        <a:rPr lang="de-AT" sz="2400" u="none" strike="noStrike" dirty="0">
                          <a:effectLst/>
                        </a:rPr>
                        <a:t>. Neustadt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Ehrungen Senioren</a:t>
            </a:r>
          </a:p>
          <a:p>
            <a:r>
              <a:rPr lang="de-AT" sz="4000" dirty="0" smtClean="0">
                <a:solidFill>
                  <a:srgbClr val="FF0000"/>
                </a:solidFill>
              </a:rPr>
              <a:t>Mannschaftsmeister 2014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31091"/>
              </p:ext>
            </p:extLst>
          </p:nvPr>
        </p:nvGraphicFramePr>
        <p:xfrm>
          <a:off x="827584" y="2905125"/>
          <a:ext cx="7437040" cy="2612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4916760"/>
              </a:tblGrid>
              <a:tr h="87070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Herren 65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TFV Markt </a:t>
                      </a:r>
                      <a:r>
                        <a:rPr lang="de-AT" sz="2400" u="none" strike="noStrike" dirty="0" err="1">
                          <a:effectLst/>
                        </a:rPr>
                        <a:t>Piesting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7070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Herren 70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1. </a:t>
                      </a:r>
                      <a:r>
                        <a:rPr lang="de-AT" sz="2400" u="none" strike="noStrike" dirty="0" err="1">
                          <a:effectLst/>
                        </a:rPr>
                        <a:t>Klosterneuburger</a:t>
                      </a:r>
                      <a:r>
                        <a:rPr lang="de-AT" sz="2400" u="none" strike="noStrike" dirty="0">
                          <a:effectLst/>
                        </a:rPr>
                        <a:t> TV 2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7070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Herren 75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 dirty="0">
                          <a:effectLst/>
                        </a:rPr>
                        <a:t>BMTC 2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Allfälliges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Begrüßung und Eröffnung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556792"/>
            <a:ext cx="75608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 smtClean="0"/>
              <a:t>Begrüßung 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800" b="1" dirty="0" smtClean="0"/>
              <a:t>Feststellung der Beschlussfähigkeit</a:t>
            </a:r>
            <a:endParaRPr lang="de-AT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98" y="2776147"/>
            <a:ext cx="3222612" cy="308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9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Grußworte des ÖTV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1600" y="292494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5400" dirty="0" err="1" smtClean="0"/>
              <a:t>Kons</a:t>
            </a:r>
            <a:r>
              <a:rPr lang="de-AT" sz="5400" dirty="0" smtClean="0"/>
              <a:t>. Robert GROSS</a:t>
            </a:r>
            <a:endParaRPr lang="de-AT" sz="5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1524000" cy="25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601"/>
            <a:ext cx="648072" cy="3703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40581"/>
            <a:ext cx="748004" cy="31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5718"/>
            <a:ext cx="1085850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5" y="1700808"/>
            <a:ext cx="4788532" cy="319391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27451" y="1700808"/>
            <a:ext cx="22322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/>
              <a:t>Tennis </a:t>
            </a:r>
          </a:p>
          <a:p>
            <a:pPr algn="ctr"/>
            <a:r>
              <a:rPr lang="de-AT" sz="4000" b="1" dirty="0" smtClean="0"/>
              <a:t>in NÖ</a:t>
            </a:r>
          </a:p>
          <a:p>
            <a:pPr algn="ctr"/>
            <a:endParaRPr lang="de-AT" sz="2800" dirty="0"/>
          </a:p>
          <a:p>
            <a:pPr algn="ctr"/>
            <a:r>
              <a:rPr lang="de-AT" sz="2800" dirty="0" smtClean="0"/>
              <a:t>Zahlen</a:t>
            </a:r>
          </a:p>
          <a:p>
            <a:pPr algn="ctr"/>
            <a:r>
              <a:rPr lang="de-AT" sz="2800" dirty="0" smtClean="0"/>
              <a:t>Daten</a:t>
            </a:r>
          </a:p>
          <a:p>
            <a:pPr algn="ctr"/>
            <a:r>
              <a:rPr lang="de-AT" sz="2800" dirty="0" smtClean="0"/>
              <a:t>Fakten</a:t>
            </a:r>
          </a:p>
          <a:p>
            <a:pPr algn="ctr"/>
            <a:endParaRPr lang="de-AT" sz="2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0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70" y="1340768"/>
            <a:ext cx="5701052" cy="344581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637202" y="4869160"/>
            <a:ext cx="61751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/>
              <a:t>Mitgliederversammlung 2014 </a:t>
            </a:r>
          </a:p>
          <a:p>
            <a:pPr algn="ctr"/>
            <a:r>
              <a:rPr lang="de-AT" sz="3200" dirty="0" smtClean="0"/>
              <a:t>in Mödling</a:t>
            </a:r>
            <a:endParaRPr lang="de-AT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2545"/>
            <a:ext cx="1547664" cy="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358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4221088"/>
            <a:ext cx="7235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a</a:t>
            </a:r>
            <a:r>
              <a:rPr lang="de-AT" sz="2800" dirty="0" smtClean="0"/>
              <a:t>m 26.4.2014 fanden in über </a:t>
            </a:r>
            <a:r>
              <a:rPr lang="de-AT" sz="2800" b="1" dirty="0" smtClean="0"/>
              <a:t>100 Vereinen </a:t>
            </a:r>
            <a:r>
              <a:rPr lang="de-AT" sz="2800" dirty="0" smtClean="0"/>
              <a:t>in Niederösterreich versch. Aktionen statt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515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F0000"/>
                </a:solidFill>
              </a:rPr>
              <a:t>Bericht des Präsidenten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3" y="332656"/>
            <a:ext cx="1703832" cy="667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1201"/>
            <a:ext cx="345764" cy="345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6258902"/>
            <a:ext cx="1257300" cy="355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2756"/>
            <a:ext cx="1676400" cy="355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3024336" cy="22682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32" y="1265360"/>
            <a:ext cx="3245459" cy="216363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3131840" cy="234888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55" y="3671456"/>
            <a:ext cx="3422380" cy="23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652</Words>
  <Application>Microsoft Office PowerPoint</Application>
  <PresentationFormat>Bildschirmpräsentation (4:3)</PresentationFormat>
  <Paragraphs>340</Paragraphs>
  <Slides>39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Slipstream</vt:lpstr>
      <vt:lpstr>Mitgliederversammlung 2015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Generalversammlung 2015</dc:title>
  <dc:creator>NOETV3</dc:creator>
  <cp:lastModifiedBy>NOETV3</cp:lastModifiedBy>
  <cp:revision>37</cp:revision>
  <cp:lastPrinted>2015-03-20T09:41:03Z</cp:lastPrinted>
  <dcterms:created xsi:type="dcterms:W3CDTF">2015-03-11T09:46:20Z</dcterms:created>
  <dcterms:modified xsi:type="dcterms:W3CDTF">2015-03-20T10:43:06Z</dcterms:modified>
</cp:coreProperties>
</file>