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24" r:id="rId2"/>
    <p:sldId id="545" r:id="rId3"/>
    <p:sldId id="548" r:id="rId4"/>
    <p:sldId id="546" r:id="rId5"/>
    <p:sldId id="537" r:id="rId6"/>
    <p:sldId id="547" r:id="rId7"/>
    <p:sldId id="534" r:id="rId8"/>
    <p:sldId id="539" r:id="rId9"/>
    <p:sldId id="542" r:id="rId10"/>
  </p:sldIdLst>
  <p:sldSz cx="9144000" cy="6858000" type="screen4x3"/>
  <p:notesSz cx="6731000" cy="98679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FFF00"/>
    <a:srgbClr val="333333"/>
    <a:srgbClr val="FF0000"/>
    <a:srgbClr val="6699FF"/>
    <a:srgbClr val="99CCFF"/>
    <a:srgbClr val="FFFA00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73" d="100"/>
          <a:sy n="73" d="100"/>
        </p:scale>
        <p:origin x="-1794" y="-102"/>
      </p:cViewPr>
      <p:guideLst>
        <p:guide orient="horz" pos="845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70" y="-90"/>
      </p:cViewPr>
      <p:guideLst>
        <p:guide orient="horz" pos="3108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>
            <a:lvl1pPr defTabSz="912813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3175" y="0"/>
            <a:ext cx="29162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62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1" rIns="91421" bIns="45711" numCol="1" anchor="b" anchorCtr="0" compatLnSpc="1">
            <a:prstTxWarp prst="textNoShape">
              <a:avLst/>
            </a:prstTxWarp>
          </a:bodyPr>
          <a:lstStyle>
            <a:lvl1pPr defTabSz="912813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3175" y="9372600"/>
            <a:ext cx="29162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1" rIns="91421" bIns="45711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/>
            </a:lvl1pPr>
          </a:lstStyle>
          <a:p>
            <a:pPr>
              <a:defRPr/>
            </a:pPr>
            <a:fld id="{2D07F43A-F489-4381-BEE7-C9EFABAE1E5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>
            <a:lvl1pPr defTabSz="912813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3175" y="0"/>
            <a:ext cx="29162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4800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62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1" rIns="91421" bIns="45711" numCol="1" anchor="b" anchorCtr="0" compatLnSpc="1">
            <a:prstTxWarp prst="textNoShape">
              <a:avLst/>
            </a:prstTxWarp>
          </a:bodyPr>
          <a:lstStyle>
            <a:lvl1pPr defTabSz="912813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3175" y="9372600"/>
            <a:ext cx="29162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1" rIns="91421" bIns="45711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/>
            </a:lvl1pPr>
          </a:lstStyle>
          <a:p>
            <a:pPr>
              <a:defRPr/>
            </a:pPr>
            <a:fld id="{62D65C6C-DC8C-47C1-918A-7D727146C57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C57747-3CBF-4171-90D5-9B413E9A9255}" type="slidenum">
              <a:rPr lang="de-DE"/>
              <a:pPr/>
              <a:t>1</a:t>
            </a:fld>
            <a:endParaRPr lang="de-DE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F466D-855D-43C4-BCCE-841C96CD2ABE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94781-79D8-4F76-ACDC-D93DFFDEF22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2CFC4-4662-4B25-ABDD-54726435A271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138BD-2A8C-4955-82C4-845CBDE5879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70750" y="981075"/>
            <a:ext cx="1693863" cy="51450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85988" y="981075"/>
            <a:ext cx="4932362" cy="514508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54730-63F2-4BAC-A692-BF0DAD58349C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FAD00-F4B3-4B00-8F92-9A9E219925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85988" y="981075"/>
            <a:ext cx="6778625" cy="5032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059113" y="2205038"/>
            <a:ext cx="2736850" cy="39211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948363" y="2205038"/>
            <a:ext cx="2738437" cy="39211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1BC97-8F8A-4288-A149-F68A95D426B2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E6F9B-3C70-4054-A227-DDBAC67543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4E12-C950-4EEE-8CBE-D2AD8948E77B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8AC3F-24F8-4021-884E-246E21CA7C8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4C283-D2AB-45E1-AEEF-97A295633D19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2154A-B5D0-4536-BD50-10AC31D57E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59113" y="2205038"/>
            <a:ext cx="273685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948363" y="2205038"/>
            <a:ext cx="2738437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25931-6073-4458-919D-AAC521D38389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4E3C3-0E92-4077-94BA-3DCBCC52BAE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820B8-0EDE-4C22-9923-ABBFC628CEED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EEA52-1CBF-4FEA-A3F7-3D48370811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F6B05-89F8-4D24-A305-974331B8EACC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1FA51-67F3-407E-AFEA-BE0827533D3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BC684-2B45-4200-B568-8F9147F2EE0A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8A129-B0EF-4E6B-B9B8-D55C5DABD28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FFA83-DC34-4131-97B1-D7010DA8EF02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13111-AADD-4C42-B95A-DD260E920F2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772AD-0AA2-4B90-8049-E89071C49524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AC5CA-6B64-4A13-A68A-F41F038FCD8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59113" y="2205038"/>
            <a:ext cx="5627687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245225"/>
            <a:ext cx="2232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B8008E34-CEAF-4D3E-BBFF-EB1ED1BB822B}" type="datetime1">
              <a:rPr lang="de-DE"/>
              <a:pPr>
                <a:defRPr/>
              </a:pPr>
              <a:t>09.10.2010</a:t>
            </a:fld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79613" y="6597650"/>
            <a:ext cx="5832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smtClean="0"/>
            </a:lvl1pPr>
          </a:lstStyle>
          <a:p>
            <a:pPr>
              <a:defRPr/>
            </a:pPr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524625"/>
            <a:ext cx="123507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E3A9D3D-194F-46F2-8EEE-4DBBB3F7FD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05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2185988" y="981075"/>
            <a:ext cx="67786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</a:t>
            </a:r>
          </a:p>
        </p:txBody>
      </p:sp>
      <p:grpSp>
        <p:nvGrpSpPr>
          <p:cNvPr id="2055" name="Group 49"/>
          <p:cNvGrpSpPr>
            <a:grpSpLocks/>
          </p:cNvGrpSpPr>
          <p:nvPr userDrawn="1"/>
        </p:nvGrpSpPr>
        <p:grpSpPr bwMode="auto">
          <a:xfrm>
            <a:off x="0" y="-26988"/>
            <a:ext cx="9144000" cy="1624013"/>
            <a:chOff x="181" y="399"/>
            <a:chExt cx="6306" cy="1120"/>
          </a:xfrm>
        </p:grpSpPr>
        <p:pic>
          <p:nvPicPr>
            <p:cNvPr id="2056" name="Picture 50" descr="NÖ1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429" y="399"/>
              <a:ext cx="505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1" descr="NÖ2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81" y="399"/>
              <a:ext cx="1280" cy="1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CC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CC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CC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CC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CC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rgbClr val="0066CC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rgbClr val="0066CC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rgbClr val="0066CC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rgbClr val="0066C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-Diagramm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307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246016-8E00-46DF-8567-0F03E1EEA0A0}" type="slidenum">
              <a:rPr lang="de-DE"/>
              <a:pPr/>
              <a:t>1</a:t>
            </a:fld>
            <a:endParaRPr lang="de-DE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468313" y="2609850"/>
            <a:ext cx="8351837" cy="37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80000"/>
              </a:lnSpc>
            </a:pPr>
            <a:endParaRPr lang="de-DE" sz="1600">
              <a:solidFill>
                <a:srgbClr val="FF6600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</a:pPr>
            <a:endParaRPr lang="de-DE" sz="3600">
              <a:solidFill>
                <a:srgbClr val="6699FF"/>
              </a:solidFill>
              <a:latin typeface="Arial Black" pitchFamily="34" charset="0"/>
            </a:endParaRPr>
          </a:p>
          <a:p>
            <a:r>
              <a:rPr lang="de-DE" sz="4800">
                <a:solidFill>
                  <a:srgbClr val="6699FF"/>
                </a:solidFill>
                <a:latin typeface="Arial Black" pitchFamily="34" charset="0"/>
              </a:rPr>
              <a:t>Familie &amp; Tennis 2010</a:t>
            </a:r>
            <a:r>
              <a:rPr lang="de-DE" sz="3600"/>
              <a:t> </a:t>
            </a:r>
            <a:br>
              <a:rPr lang="de-DE" sz="3600"/>
            </a:br>
            <a:r>
              <a:rPr lang="de-DE" sz="2000"/>
              <a:t>Schwerpunkt auf „Vereinsinternen Aktivitäten“</a:t>
            </a:r>
            <a:br>
              <a:rPr lang="de-DE" sz="2000"/>
            </a:br>
            <a:r>
              <a:rPr lang="de-DE" sz="2000"/>
              <a:t>als Basis eine nachhaltigen Entwicklung</a:t>
            </a:r>
            <a:endParaRPr lang="de-DE" sz="2000">
              <a:solidFill>
                <a:srgbClr val="6699FF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</a:pPr>
            <a:endParaRPr lang="de-AT" sz="2000">
              <a:solidFill>
                <a:srgbClr val="FF6600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</a:pPr>
            <a:endParaRPr lang="de-AT" sz="2000">
              <a:solidFill>
                <a:srgbClr val="FF6600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</a:pPr>
            <a:endParaRPr lang="de-AT" sz="2000">
              <a:solidFill>
                <a:srgbClr val="FF6600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</a:pPr>
            <a:endParaRPr lang="de-DE" sz="2000">
              <a:solidFill>
                <a:srgbClr val="FF6600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</a:pPr>
            <a:r>
              <a:rPr lang="de-DE" sz="2000" i="1">
                <a:solidFill>
                  <a:srgbClr val="0066CC"/>
                </a:solidFill>
              </a:rPr>
              <a:t>Wir bieten die Dienstleistungen, die die Vereine brauchen:</a:t>
            </a:r>
            <a:br>
              <a:rPr lang="de-DE" sz="2000" i="1">
                <a:solidFill>
                  <a:srgbClr val="0066CC"/>
                </a:solidFill>
              </a:rPr>
            </a:br>
            <a:r>
              <a:rPr lang="de-DE" sz="2000" i="1">
                <a:solidFill>
                  <a:srgbClr val="0066CC"/>
                </a:solidFill>
              </a:rPr>
              <a:t>regional, persönlich, bedarfsbezogen und vor Ort.</a:t>
            </a:r>
            <a:endParaRPr lang="de-DE" i="1">
              <a:solidFill>
                <a:srgbClr val="0066CC"/>
              </a:solidFill>
              <a:latin typeface="Arial Black" pitchFamily="34" charset="0"/>
            </a:endParaRPr>
          </a:p>
          <a:p>
            <a:pPr algn="ctr"/>
            <a:endParaRPr lang="de-DE" sz="1600">
              <a:solidFill>
                <a:srgbClr val="0066CC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ußzeilenplatzhalt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4099" name="Foliennummernplatzhalt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ADBA6E-1126-46E1-B905-4BB7127BBC40}" type="slidenum">
              <a:rPr lang="de-DE"/>
              <a:pPr/>
              <a:t>2</a:t>
            </a:fld>
            <a:endParaRPr lang="de-DE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 sz="2400" b="1" smtClean="0"/>
              <a:t>NICHT-Mannschaftsspieler pro Kreis</a:t>
            </a:r>
            <a:endParaRPr lang="de-DE" sz="2400" b="1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773238"/>
            <a:ext cx="8353425" cy="863600"/>
          </a:xfrm>
        </p:spPr>
        <p:txBody>
          <a:bodyPr/>
          <a:lstStyle/>
          <a:p>
            <a:pPr algn="r" eaLnBrk="1" hangingPunct="1">
              <a:buFontTx/>
              <a:buNone/>
            </a:pPr>
            <a:r>
              <a:rPr lang="de-AT" smtClean="0"/>
              <a:t>In zumindest 4 Kreisen gibt es über 60 % NICHT-Meisterschaftsspieler</a:t>
            </a:r>
            <a:br>
              <a:rPr lang="de-AT" smtClean="0"/>
            </a:br>
            <a:r>
              <a:rPr lang="de-AT" smtClean="0"/>
              <a:t>in den Vereinen, in den restlichen beiden „zumindest“ bis zu 50 %.</a:t>
            </a:r>
            <a:endParaRPr lang="de-DE" smtClean="0"/>
          </a:p>
        </p:txBody>
      </p:sp>
      <p:pic>
        <p:nvPicPr>
          <p:cNvPr id="4102" name="Picture 405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71775" y="3068638"/>
            <a:ext cx="5627688" cy="3092450"/>
          </a:xfrm>
          <a:noFill/>
        </p:spPr>
      </p:pic>
      <p:pic>
        <p:nvPicPr>
          <p:cNvPr id="4103" name="Picture 5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868863"/>
            <a:ext cx="2417763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10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202289-4DE0-47DC-B334-4C4164D26053}" type="slidenum">
              <a:rPr lang="de-DE"/>
              <a:pPr/>
              <a:t>3</a:t>
            </a:fld>
            <a:endParaRPr lang="de-DE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 sz="2400" b="1" smtClean="0"/>
              <a:t>Anzahl der Jugendmannschaften 2007-09</a:t>
            </a:r>
            <a:endParaRPr lang="de-DE" sz="2400" b="1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1258888" y="2903538"/>
          <a:ext cx="7427912" cy="3189287"/>
        </p:xfrm>
        <a:graphic>
          <a:graphicData uri="http://schemas.openxmlformats.org/presentationml/2006/ole">
            <p:oleObj spid="_x0000_s1026" name="Diagramm" r:id="rId3" imgW="6391351" imgH="2743200" progId="Excel.Chart.8">
              <p:embed/>
            </p:oleObj>
          </a:graphicData>
        </a:graphic>
      </p:graphicFrame>
      <p:pic>
        <p:nvPicPr>
          <p:cNvPr id="1030" name="Picture 18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163" y="1557338"/>
            <a:ext cx="3219450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AutoShape 188"/>
          <p:cNvSpPr>
            <a:spLocks noChangeArrowheads="1"/>
          </p:cNvSpPr>
          <p:nvPr/>
        </p:nvSpPr>
        <p:spPr bwMode="auto">
          <a:xfrm rot="729901">
            <a:off x="1622425" y="1465263"/>
            <a:ext cx="3109913" cy="1081087"/>
          </a:xfrm>
          <a:prstGeom prst="rightArrow">
            <a:avLst>
              <a:gd name="adj1" fmla="val 50000"/>
              <a:gd name="adj2" fmla="val 71916"/>
            </a:avLst>
          </a:prstGeom>
          <a:solidFill>
            <a:srgbClr val="FFFA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000"/>
              <a:t>Überarbeiten und auf die tlw. Unterschiedlichen</a:t>
            </a:r>
            <a:br>
              <a:rPr lang="de-DE" sz="1000"/>
            </a:br>
            <a:r>
              <a:rPr lang="de-DE" sz="1000"/>
              <a:t>Teamgrößen achten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5123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697FCF-EE91-408D-AE40-485877611F41}" type="slidenum">
              <a:rPr lang="de-DE"/>
              <a:pPr/>
              <a:t>4</a:t>
            </a:fld>
            <a:endParaRPr lang="de-DE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MM-Teams: Verhältnis Jgd/ Erw/ Sen</a:t>
            </a:r>
            <a:endParaRPr lang="de-DE" sz="2400" b="1" smtClean="0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971550" y="1674813"/>
            <a:ext cx="801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AT" sz="2000"/>
              <a:t>Grün: Wieviele Vereine haben zumindest 30% Jugendmannschaften?</a:t>
            </a:r>
          </a:p>
        </p:txBody>
      </p:sp>
      <p:sp>
        <p:nvSpPr>
          <p:cNvPr id="5126" name="Text Box 29"/>
          <p:cNvSpPr txBox="1">
            <a:spLocks noChangeArrowheads="1"/>
          </p:cNvSpPr>
          <p:nvPr/>
        </p:nvSpPr>
        <p:spPr bwMode="auto">
          <a:xfrm>
            <a:off x="323850" y="2638425"/>
            <a:ext cx="26844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AT" sz="1200"/>
              <a:t>Zahlen aus 2007 - (2009 ist in Arbeit)</a:t>
            </a:r>
            <a:endParaRPr lang="de-DE" sz="1200"/>
          </a:p>
        </p:txBody>
      </p:sp>
      <p:pic>
        <p:nvPicPr>
          <p:cNvPr id="5127" name="Picture 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363" y="2852738"/>
            <a:ext cx="8388350" cy="328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Text Box 33"/>
          <p:cNvSpPr txBox="1">
            <a:spLocks noChangeArrowheads="1"/>
          </p:cNvSpPr>
          <p:nvPr/>
        </p:nvSpPr>
        <p:spPr bwMode="auto">
          <a:xfrm>
            <a:off x="1614488" y="2876550"/>
            <a:ext cx="6340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AT" sz="1600"/>
              <a:t>grün: mind. 30%               gelb: mind. 10%                              rot: 0%</a:t>
            </a:r>
            <a:endParaRPr lang="de-DE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6147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6E54A5-09FC-42D1-B12A-58EAF7622A9D}" type="slidenum">
              <a:rPr lang="de-DE"/>
              <a:pPr/>
              <a:t>5</a:t>
            </a:fld>
            <a:endParaRPr lang="de-DE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 sz="2400" b="1" smtClean="0"/>
              <a:t>Fazit: Ausbau der vereinsinternen Aktivitäten</a:t>
            </a:r>
            <a:endParaRPr lang="de-DE" sz="2400" b="1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AT" sz="2000" smtClean="0"/>
              <a:t>Dort sitzen die vorhandenen Kunden</a:t>
            </a:r>
          </a:p>
          <a:p>
            <a:pPr lvl="1" eaLnBrk="1" hangingPunct="1"/>
            <a:r>
              <a:rPr lang="de-AT" smtClean="0">
                <a:solidFill>
                  <a:srgbClr val="FF0000"/>
                </a:solidFill>
              </a:rPr>
              <a:t>Potential von 8-10.000 Spielern neben den</a:t>
            </a:r>
            <a:br>
              <a:rPr lang="de-AT" smtClean="0">
                <a:solidFill>
                  <a:srgbClr val="FF0000"/>
                </a:solidFill>
              </a:rPr>
            </a:br>
            <a:r>
              <a:rPr lang="de-AT" smtClean="0">
                <a:solidFill>
                  <a:srgbClr val="FF0000"/>
                </a:solidFill>
              </a:rPr>
              <a:t>MM-Spielern</a:t>
            </a:r>
          </a:p>
          <a:p>
            <a:pPr eaLnBrk="1" hangingPunct="1"/>
            <a:r>
              <a:rPr lang="de-AT" sz="2000" smtClean="0"/>
              <a:t>Dort werden die neuen Kunden betreut</a:t>
            </a:r>
          </a:p>
          <a:p>
            <a:pPr lvl="1" eaLnBrk="1" hangingPunct="1"/>
            <a:r>
              <a:rPr lang="de-AT" smtClean="0">
                <a:solidFill>
                  <a:srgbClr val="FF0000"/>
                </a:solidFill>
              </a:rPr>
              <a:t>Kinder aus der Schulaktion</a:t>
            </a:r>
          </a:p>
          <a:p>
            <a:pPr lvl="1" eaLnBrk="1" hangingPunct="1"/>
            <a:r>
              <a:rPr lang="de-AT" smtClean="0">
                <a:solidFill>
                  <a:srgbClr val="FF0000"/>
                </a:solidFill>
              </a:rPr>
              <a:t>Jährlich 5-10.000 Kids</a:t>
            </a:r>
            <a:endParaRPr lang="de-DE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717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27B9B-404F-45E8-BCB1-96B58FD76062}" type="slidenum">
              <a:rPr lang="de-DE"/>
              <a:pPr/>
              <a:t>6</a:t>
            </a:fld>
            <a:endParaRPr lang="de-DE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b="1" smtClean="0">
                <a:solidFill>
                  <a:srgbClr val="FF0000"/>
                </a:solidFill>
              </a:rPr>
              <a:t>FITPROGRAMM</a:t>
            </a:r>
            <a:endParaRPr lang="de-DE" sz="2400" smtClean="0">
              <a:solidFill>
                <a:srgbClr val="FF0000"/>
              </a:solidFill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205038"/>
            <a:ext cx="7354887" cy="3921125"/>
          </a:xfrm>
        </p:spPr>
        <p:txBody>
          <a:bodyPr/>
          <a:lstStyle/>
          <a:p>
            <a:pPr eaLnBrk="1" hangingPunct="1"/>
            <a:r>
              <a:rPr lang="de-DE" sz="2000" smtClean="0"/>
              <a:t>4 regionale Schulungsveranstaltungen</a:t>
            </a:r>
          </a:p>
          <a:p>
            <a:pPr lvl="1" eaLnBrk="1" hangingPunct="1"/>
            <a:r>
              <a:rPr lang="de-DE" smtClean="0"/>
              <a:t>verpflichtend für Abrechnung Schulaktion</a:t>
            </a:r>
          </a:p>
          <a:p>
            <a:pPr lvl="1" eaLnBrk="1" hangingPunct="1"/>
            <a:r>
              <a:rPr lang="de-DE" smtClean="0"/>
              <a:t>Ablauf:</a:t>
            </a:r>
          </a:p>
          <a:p>
            <a:pPr lvl="2" eaLnBrk="1" hangingPunct="1"/>
            <a:r>
              <a:rPr lang="de-AT" smtClean="0"/>
              <a:t>nu-Turnier und Admin Schulaktion (alle Teilnehmer)</a:t>
            </a:r>
          </a:p>
          <a:p>
            <a:pPr lvl="2" eaLnBrk="1" hangingPunct="1"/>
            <a:r>
              <a:rPr lang="de-AT" smtClean="0"/>
              <a:t>Clubcoaching oder Großgruppenausbildung (Auswahl)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819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A9ADEC-0922-4AFD-8145-9C52C1F5FF7C}" type="slidenum">
              <a:rPr lang="de-DE"/>
              <a:pPr/>
              <a:t>7</a:t>
            </a:fld>
            <a:endParaRPr lang="de-DE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b="1" smtClean="0">
                <a:solidFill>
                  <a:srgbClr val="FF0000"/>
                </a:solidFill>
              </a:rPr>
              <a:t>SCHULAKTION</a:t>
            </a:r>
            <a:endParaRPr lang="de-DE" sz="2400" smtClean="0">
              <a:solidFill>
                <a:srgbClr val="FF0000"/>
              </a:solidFill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205038"/>
            <a:ext cx="7499350" cy="3921125"/>
          </a:xfrm>
        </p:spPr>
        <p:txBody>
          <a:bodyPr/>
          <a:lstStyle/>
          <a:p>
            <a:pPr eaLnBrk="1" hangingPunct="1"/>
            <a:r>
              <a:rPr lang="de-DE" sz="2000" smtClean="0"/>
              <a:t>Knapp 100 Vereine waren 2009 dabei</a:t>
            </a:r>
          </a:p>
          <a:p>
            <a:pPr eaLnBrk="1" hangingPunct="1"/>
            <a:r>
              <a:rPr lang="de-DE" sz="2000" smtClean="0"/>
              <a:t>Die genaue Abrechnung der teilnehmenden Klassen und Schüler dauert aber bis gegen Jahresbeginn</a:t>
            </a:r>
          </a:p>
          <a:p>
            <a:pPr eaLnBrk="1" hangingPunct="1"/>
            <a:r>
              <a:rPr lang="de-DE" sz="2000" smtClean="0"/>
              <a:t>Ganz wichtig neben der Aktion in der Schule ist die Nachbetreuung in den Vereinen.</a:t>
            </a:r>
          </a:p>
          <a:p>
            <a:pPr eaLnBrk="1" hangingPunct="1"/>
            <a:r>
              <a:rPr lang="de-DE" sz="2000" smtClean="0"/>
              <a:t>Genau das wird der Schwerpunkt in 2010 sein</a:t>
            </a:r>
            <a:br>
              <a:rPr lang="de-DE" sz="2000" smtClean="0"/>
            </a:br>
            <a:r>
              <a:rPr lang="de-DE" sz="2000" smtClean="0"/>
              <a:t>(siehe auch „Attraktive Veranstaltungen“)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921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1821B3-077A-45C7-A3B8-28AF2A106572}" type="slidenum">
              <a:rPr lang="de-DE"/>
              <a:pPr/>
              <a:t>8</a:t>
            </a:fld>
            <a:endParaRPr lang="de-DE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2185988" y="1125538"/>
            <a:ext cx="6778625" cy="503237"/>
          </a:xfrm>
        </p:spPr>
        <p:txBody>
          <a:bodyPr/>
          <a:lstStyle/>
          <a:p>
            <a:pPr eaLnBrk="1" hangingPunct="1"/>
            <a:r>
              <a:rPr lang="de-DE" sz="2400" b="1" smtClean="0">
                <a:solidFill>
                  <a:srgbClr val="FF0000"/>
                </a:solidFill>
              </a:rPr>
              <a:t>ATTRAKTIVE VERANSTALTUNGEN</a:t>
            </a:r>
            <a:br>
              <a:rPr lang="de-DE" sz="2400" b="1" smtClean="0">
                <a:solidFill>
                  <a:srgbClr val="FF0000"/>
                </a:solidFill>
              </a:rPr>
            </a:br>
            <a:r>
              <a:rPr lang="de-DE" sz="2400" b="1" smtClean="0">
                <a:solidFill>
                  <a:srgbClr val="FF0000"/>
                </a:solidFill>
              </a:rPr>
              <a:t>FÜR ALLE SPIELSTÄRKEN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205038"/>
            <a:ext cx="7859712" cy="3921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AT" sz="2000" smtClean="0"/>
              <a:t>VEREINSINTERN</a:t>
            </a:r>
          </a:p>
          <a:p>
            <a:pPr marL="762000" lvl="1" indent="-304800" eaLnBrk="1" hangingPunct="1">
              <a:buFontTx/>
              <a:buAutoNum type="alphaLcParenBoth"/>
            </a:pPr>
            <a:r>
              <a:rPr lang="de-DE" smtClean="0"/>
              <a:t>Sommercup für alle Kids</a:t>
            </a:r>
          </a:p>
          <a:p>
            <a:pPr marL="762000" lvl="1" indent="-304800" eaLnBrk="1" hangingPunct="1">
              <a:buFontTx/>
              <a:buAutoNum type="alphaLcParenBoth"/>
            </a:pPr>
            <a:r>
              <a:rPr lang="de-DE" smtClean="0"/>
              <a:t>Rangliste </a:t>
            </a:r>
          </a:p>
          <a:p>
            <a:pPr marL="762000" lvl="1" indent="-304800" eaLnBrk="1" hangingPunct="1">
              <a:buFontTx/>
              <a:buAutoNum type="alphaLcParenBoth"/>
            </a:pPr>
            <a:r>
              <a:rPr lang="de-DE" smtClean="0"/>
              <a:t>Clubmeisterschaft</a:t>
            </a:r>
          </a:p>
          <a:p>
            <a:pPr eaLnBrk="1" hangingPunct="1">
              <a:buFontTx/>
              <a:buNone/>
            </a:pPr>
            <a:endParaRPr lang="de-AT" sz="1600" smtClean="0"/>
          </a:p>
          <a:p>
            <a:pPr eaLnBrk="1" hangingPunct="1">
              <a:buFontTx/>
              <a:buNone/>
            </a:pPr>
            <a:endParaRPr lang="de-AT" sz="1600" smtClean="0"/>
          </a:p>
          <a:p>
            <a:pPr eaLnBrk="1" hangingPunct="1">
              <a:buFontTx/>
              <a:buNone/>
            </a:pPr>
            <a:r>
              <a:rPr lang="de-AT" smtClean="0"/>
              <a:t>Rahmeninfo:</a:t>
            </a:r>
          </a:p>
          <a:p>
            <a:pPr marL="762000" lvl="1" indent="-304800" eaLnBrk="1" hangingPunct="1">
              <a:buFontTx/>
              <a:buNone/>
            </a:pPr>
            <a:r>
              <a:rPr lang="de-AT" sz="1400" smtClean="0"/>
              <a:t>LK-Entscheidung: 4 vereinsinterne Turniere pro Jahr kostenlose</a:t>
            </a:r>
          </a:p>
          <a:p>
            <a:pPr marL="762000" lvl="1" indent="-304800" eaLnBrk="1" hangingPunct="1">
              <a:buFontTx/>
              <a:buNone/>
            </a:pPr>
            <a:r>
              <a:rPr lang="de-AT" sz="1400" smtClean="0"/>
              <a:t>Dienstleistung des Verbandes (Silvercard auch zumindest 2010 kostenlos)</a:t>
            </a:r>
            <a:endParaRPr lang="de-DE" sz="1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Mag. Manfred Schmöller, Breitensport Tennis Austria, 0650 522 64 24, manfred.schmoeller@tennisaustria.at</a:t>
            </a:r>
          </a:p>
        </p:txBody>
      </p:sp>
      <p:sp>
        <p:nvSpPr>
          <p:cNvPr id="10243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F4D446-6119-497A-8E5A-E09752744DFF}" type="slidenum">
              <a:rPr lang="de-DE"/>
              <a:pPr/>
              <a:t>9</a:t>
            </a:fld>
            <a:endParaRPr lang="de-DE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 sz="2400" b="1" smtClean="0"/>
              <a:t>ZEITPLAN</a:t>
            </a:r>
            <a:endParaRPr lang="de-DE" sz="2400" b="1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z="2000" smtClean="0"/>
              <a:t>4 Infoveranstaltungen:</a:t>
            </a:r>
          </a:p>
          <a:p>
            <a:pPr lvl="2" eaLnBrk="1" hangingPunct="1"/>
            <a:r>
              <a:rPr lang="de-DE" sz="1600" smtClean="0"/>
              <a:t>Orte/Termine (jeweils RZ plus Smö)</a:t>
            </a:r>
          </a:p>
          <a:p>
            <a:pPr eaLnBrk="1" hangingPunct="1"/>
            <a:r>
              <a:rPr lang="de-DE" sz="2000" smtClean="0"/>
              <a:t>6 Kreissitzungen Herbst</a:t>
            </a:r>
          </a:p>
          <a:p>
            <a:pPr lvl="2" eaLnBrk="1" hangingPunct="1"/>
            <a:r>
              <a:rPr lang="de-DE" sz="1600" smtClean="0"/>
              <a:t>(Plan für 2010, Verpflichtung für Schulung bzgl. Abrechnung, silvercard goodies)</a:t>
            </a:r>
          </a:p>
          <a:p>
            <a:pPr eaLnBrk="1" hangingPunct="1"/>
            <a:r>
              <a:rPr lang="de-DE" sz="2000" smtClean="0"/>
              <a:t>6 Kreissitzungen Frühjahr (nu-turnier)</a:t>
            </a:r>
          </a:p>
          <a:p>
            <a:pPr eaLnBrk="1" hangingPunct="1"/>
            <a:r>
              <a:rPr lang="de-DE" sz="2000" smtClean="0"/>
              <a:t>Kooperation mit Grenzland (Martin)</a:t>
            </a:r>
          </a:p>
          <a:p>
            <a:pPr eaLnBrk="1" hangingPunct="1"/>
            <a:r>
              <a:rPr lang="de-DE" sz="2000" smtClean="0"/>
              <a:t>xls-Teilnehmerliste (smö)</a:t>
            </a:r>
          </a:p>
          <a:p>
            <a:pPr lvl="2" eaLnBrk="1" hangingPunct="1"/>
            <a:r>
              <a:rPr lang="de-DE" sz="1600" smtClean="0"/>
              <a:t>Vereine, Ansprechpartner, Kreissitzungen, Ausbildungen, (GÖST), CM</a:t>
            </a:r>
          </a:p>
          <a:p>
            <a:pPr lvl="2" eaLnBrk="1" hangingPunct="1"/>
            <a:r>
              <a:rPr lang="de-DE" sz="1600" smtClean="0"/>
              <a:t>Abrechnung SA Klassen (Büro)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Bildschirmpräsentation (4:3)</PresentationFormat>
  <Paragraphs>72</Paragraphs>
  <Slides>9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Standarddesign</vt:lpstr>
      <vt:lpstr>Microsoft Office Excel-Diagramm</vt:lpstr>
      <vt:lpstr>Folie 1</vt:lpstr>
      <vt:lpstr>NICHT-Mannschaftsspieler pro Kreis</vt:lpstr>
      <vt:lpstr>Anzahl der Jugendmannschaften 2007-09</vt:lpstr>
      <vt:lpstr>MM-Teams: Verhältnis Jgd/ Erw/ Sen</vt:lpstr>
      <vt:lpstr>Fazit: Ausbau der vereinsinternen Aktivitäten</vt:lpstr>
      <vt:lpstr>FITPROGRAMM</vt:lpstr>
      <vt:lpstr>SCHULAKTION</vt:lpstr>
      <vt:lpstr>ATTRAKTIVE VERANSTALTUNGEN FÜR ALLE SPIELSTÄRKEN</vt:lpstr>
      <vt:lpstr>ZEITPLAN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Manfred Schmöller</dc:creator>
  <cp:lastModifiedBy>Benutzer</cp:lastModifiedBy>
  <cp:revision>478</cp:revision>
  <dcterms:created xsi:type="dcterms:W3CDTF">2005-05-11T08:33:37Z</dcterms:created>
  <dcterms:modified xsi:type="dcterms:W3CDTF">2010-10-09T11:11:01Z</dcterms:modified>
</cp:coreProperties>
</file>